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theme/theme1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69" r:id="rId2"/>
    <p:sldMasterId id="2147484296" r:id="rId3"/>
    <p:sldMasterId id="2147484310" r:id="rId4"/>
    <p:sldMasterId id="2147484324" r:id="rId5"/>
    <p:sldMasterId id="2147484336" r:id="rId6"/>
    <p:sldMasterId id="2147484348" r:id="rId7"/>
    <p:sldMasterId id="2147484360" r:id="rId8"/>
    <p:sldMasterId id="2147484372" r:id="rId9"/>
    <p:sldMasterId id="2147484374" r:id="rId10"/>
    <p:sldMasterId id="2147484386" r:id="rId11"/>
    <p:sldMasterId id="2147484388" r:id="rId12"/>
    <p:sldMasterId id="2147484390" r:id="rId13"/>
  </p:sldMasterIdLst>
  <p:notesMasterIdLst>
    <p:notesMasterId r:id="rId44"/>
  </p:notesMasterIdLst>
  <p:handoutMasterIdLst>
    <p:handoutMasterId r:id="rId45"/>
  </p:handoutMasterIdLst>
  <p:sldIdLst>
    <p:sldId id="336"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602" r:id="rId28"/>
    <p:sldId id="356" r:id="rId29"/>
    <p:sldId id="357" r:id="rId30"/>
    <p:sldId id="358" r:id="rId31"/>
    <p:sldId id="359" r:id="rId32"/>
    <p:sldId id="360" r:id="rId33"/>
    <p:sldId id="361" r:id="rId34"/>
    <p:sldId id="362" r:id="rId35"/>
    <p:sldId id="363" r:id="rId36"/>
    <p:sldId id="4083" r:id="rId37"/>
    <p:sldId id="4883" r:id="rId38"/>
    <p:sldId id="5457" r:id="rId39"/>
    <p:sldId id="5458" r:id="rId40"/>
    <p:sldId id="5459" r:id="rId41"/>
    <p:sldId id="321" r:id="rId42"/>
    <p:sldId id="523" r:id="rId43"/>
  </p:sldIdLst>
  <p:sldSz cx="9144000" cy="6858000" type="screen4x3"/>
  <p:notesSz cx="6858000" cy="9144000"/>
  <p:defaultTextStyle>
    <a:defPPr>
      <a:defRPr lang="en-US"/>
    </a:defPPr>
    <a:lvl1pPr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0093"/>
    <a:srgbClr val="6E0043"/>
    <a:srgbClr val="DC0081"/>
    <a:srgbClr val="B50069"/>
    <a:srgbClr val="000000"/>
    <a:srgbClr val="006600"/>
    <a:srgbClr val="FF00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78"/>
    <p:restoredTop sz="49781"/>
  </p:normalViewPr>
  <p:slideViewPr>
    <p:cSldViewPr>
      <p:cViewPr varScale="1">
        <p:scale>
          <a:sx n="76" d="100"/>
          <a:sy n="76" d="100"/>
        </p:scale>
        <p:origin x="368" y="2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24.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02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276417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xfrm>
            <a:off x="1150938" y="692150"/>
            <a:ext cx="4556125" cy="3416300"/>
          </a:xfrm>
          <a:ln/>
        </p:spPr>
      </p:sp>
      <p:sp>
        <p:nvSpPr>
          <p:cNvPr id="2856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a:xfrm>
            <a:off x="1150938" y="692150"/>
            <a:ext cx="4556125" cy="3416300"/>
          </a:xfrm>
          <a:ln/>
        </p:spPr>
      </p:sp>
      <p:sp>
        <p:nvSpPr>
          <p:cNvPr id="304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a:xfrm>
            <a:off x="1150938" y="692150"/>
            <a:ext cx="4556125" cy="3416300"/>
          </a:xfrm>
          <a:ln/>
        </p:spPr>
      </p:sp>
      <p:sp>
        <p:nvSpPr>
          <p:cNvPr id="30617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p:cNvSpPr>
          <p:nvPr>
            <p:ph type="sldImg"/>
          </p:nvPr>
        </p:nvSpPr>
        <p:spPr>
          <a:xfrm>
            <a:off x="1150938" y="692150"/>
            <a:ext cx="4556125" cy="3416300"/>
          </a:xfrm>
          <a:solidFill>
            <a:srgbClr val="FFFFFF"/>
          </a:solidFill>
          <a:ln/>
        </p:spPr>
      </p:sp>
      <p:sp>
        <p:nvSpPr>
          <p:cNvPr id="3082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a:xfrm>
            <a:off x="1150938" y="692150"/>
            <a:ext cx="4556125" cy="3416300"/>
          </a:xfrm>
          <a:ln/>
        </p:spPr>
      </p:sp>
      <p:sp>
        <p:nvSpPr>
          <p:cNvPr id="31027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a:xfrm>
            <a:off x="1150938" y="692150"/>
            <a:ext cx="4556125" cy="3416300"/>
          </a:xfrm>
          <a:ln/>
        </p:spPr>
      </p:sp>
      <p:sp>
        <p:nvSpPr>
          <p:cNvPr id="31232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2863850" y="519113"/>
            <a:ext cx="3416300" cy="2562225"/>
          </a:xfrm>
          <a:ln/>
        </p:spPr>
      </p:sp>
      <p:sp>
        <p:nvSpPr>
          <p:cNvPr id="38914" name="Rectangle 3"/>
          <p:cNvSpPr>
            <a:spLocks noGrp="1" noChangeArrowheads="1"/>
          </p:cNvSpPr>
          <p:nvPr>
            <p:ph type="body" idx="1"/>
          </p:nvPr>
        </p:nvSpPr>
        <p:spPr>
          <a:xfrm>
            <a:off x="1219200" y="3276600"/>
            <a:ext cx="23648271" cy="997196"/>
          </a:xfrm>
          <a:noFill/>
        </p:spPr>
        <p:txBody>
          <a:bodyPr/>
          <a:lstStyle/>
          <a:p>
            <a:endParaRPr lang="en-US" b="0" dirty="0">
              <a:latin typeface="Arial"/>
              <a:cs typeface="Arial"/>
            </a:endParaRPr>
          </a:p>
          <a:p>
            <a:r>
              <a:rPr lang="en-US" b="0" dirty="0">
                <a:latin typeface="Arial"/>
                <a:cs typeface="Arial"/>
              </a:rPr>
              <a:t>Now study this plan of organization…the down-to-earth meaning of those three promises…the L-S-B on ABRAHAM</a:t>
            </a:r>
            <a:r>
              <a:rPr lang="fr-FR" altLang="ja-JP" b="0" dirty="0">
                <a:latin typeface="Arial"/>
                <a:cs typeface="Arial"/>
              </a:rPr>
              <a:t>'</a:t>
            </a:r>
            <a:r>
              <a:rPr lang="en-US" b="0" dirty="0">
                <a:latin typeface="Arial"/>
                <a:cs typeface="Arial"/>
              </a:rPr>
              <a:t>s folder… </a:t>
            </a:r>
          </a:p>
          <a:p>
            <a:r>
              <a:rPr lang="en-US" b="0" dirty="0">
                <a:latin typeface="Arial"/>
                <a:cs typeface="Arial"/>
              </a:rPr>
              <a:t>////	First…PROMISE #1: GENESIS 12:1...A LAND — real estate, a geographic inheritance that most Jewish people respect politically to this present day.</a:t>
            </a:r>
          </a:p>
          <a:p>
            <a:r>
              <a:rPr lang="en-US" b="0" dirty="0">
                <a:latin typeface="Arial"/>
                <a:cs typeface="Arial"/>
              </a:rPr>
              <a:t> ////	PROMISE #2: GENESIS 12:2...A SEED —  a long line of descendants...especially interesting because at the time the Promise is given, ABRAHAM and SARAH are approaching old age and yet they have never had children. </a:t>
            </a:r>
          </a:p>
          <a:p>
            <a:r>
              <a:rPr lang="en-US" b="0" dirty="0">
                <a:latin typeface="Arial"/>
                <a:cs typeface="Arial"/>
              </a:rPr>
              <a:t>////	The final PROMISE, Number 3: GENESIS 12:3...A BLESSING promised to Abraham personally and to his descendants. Furthermore, God promises that, through His blessing to ABRAHAM, </a:t>
            </a:r>
            <a:r>
              <a:rPr lang="en-US" b="0" i="1" u="sng" dirty="0">
                <a:latin typeface="Arial"/>
                <a:cs typeface="Arial"/>
              </a:rPr>
              <a:t>all the families of the earth will be blessed…NOT JUST ABRAHAM</a:t>
            </a:r>
            <a:r>
              <a:rPr lang="fr-FR" altLang="ja-JP" b="0" i="1" u="sng" dirty="0">
                <a:latin typeface="Arial"/>
                <a:cs typeface="Arial"/>
              </a:rPr>
              <a:t>'</a:t>
            </a:r>
            <a:r>
              <a:rPr lang="en-US" b="0" i="1" u="sng" dirty="0">
                <a:latin typeface="Arial"/>
                <a:cs typeface="Arial"/>
              </a:rPr>
              <a:t>S descendants!  </a:t>
            </a:r>
            <a:r>
              <a:rPr lang="en-US" b="0" dirty="0">
                <a:latin typeface="Arial"/>
                <a:cs typeface="Arial"/>
              </a:rPr>
              <a:t>Notice that wording! It</a:t>
            </a:r>
            <a:r>
              <a:rPr lang="fr-FR" altLang="ja-JP" b="0" dirty="0">
                <a:latin typeface="Arial"/>
                <a:cs typeface="Arial"/>
              </a:rPr>
              <a:t>'</a:t>
            </a:r>
            <a:r>
              <a:rPr lang="en-US" b="0" dirty="0">
                <a:latin typeface="Arial"/>
                <a:cs typeface="Arial"/>
              </a:rPr>
              <a:t>s important to an understanding of GRACE!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a:xfrm>
            <a:off x="1150938" y="692150"/>
            <a:ext cx="4556125" cy="3416300"/>
          </a:xfrm>
          <a:ln/>
        </p:spPr>
      </p:sp>
      <p:sp>
        <p:nvSpPr>
          <p:cNvPr id="3164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xfrm>
            <a:off x="1150938" y="692150"/>
            <a:ext cx="4556125" cy="3416300"/>
          </a:xfrm>
          <a:ln/>
        </p:spPr>
      </p:sp>
      <p:sp>
        <p:nvSpPr>
          <p:cNvPr id="3184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a:xfrm>
            <a:off x="1150938" y="692150"/>
            <a:ext cx="4556125" cy="3416300"/>
          </a:xfrm>
          <a:ln/>
        </p:spPr>
      </p:sp>
      <p:sp>
        <p:nvSpPr>
          <p:cNvPr id="3205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xfrm>
            <a:off x="1150938" y="692150"/>
            <a:ext cx="4556125" cy="3416300"/>
          </a:xfrm>
          <a:ln/>
        </p:spPr>
      </p:sp>
      <p:sp>
        <p:nvSpPr>
          <p:cNvPr id="3225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xfrm>
            <a:off x="1150938" y="692150"/>
            <a:ext cx="4556125" cy="3416300"/>
          </a:xfrm>
          <a:ln/>
        </p:spPr>
      </p:sp>
      <p:sp>
        <p:nvSpPr>
          <p:cNvPr id="2877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E0B56608-001D-B848-B57F-AAC21266B03C}" type="slidenum">
              <a:rPr kumimoji="0" lang="zh-CN" alt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24610" name="Rectangle 2"/>
          <p:cNvSpPr>
            <a:spLocks noGrp="1" noRot="1" noChangeAspect="1" noChangeArrowheads="1"/>
          </p:cNvSpPr>
          <p:nvPr>
            <p:ph type="sldImg"/>
          </p:nvPr>
        </p:nvSpPr>
        <p:spPr>
          <a:xfrm>
            <a:off x="1131888" y="703263"/>
            <a:ext cx="4586287" cy="3440112"/>
          </a:xfrm>
          <a:solidFill>
            <a:srgbClr val="FFFFFF"/>
          </a:solidFill>
          <a:ln/>
        </p:spPr>
      </p:sp>
      <p:sp>
        <p:nvSpPr>
          <p:cNvPr id="324611"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5DDD098E-1152-604D-A80F-131EB2020E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26658" name="Rectangle 2"/>
          <p:cNvSpPr>
            <a:spLocks noGrp="1" noRot="1" noChangeAspect="1" noChangeArrowheads="1"/>
          </p:cNvSpPr>
          <p:nvPr>
            <p:ph type="sldImg"/>
          </p:nvPr>
        </p:nvSpPr>
        <p:spPr>
          <a:xfrm>
            <a:off x="1131888" y="703263"/>
            <a:ext cx="4586287" cy="3440112"/>
          </a:xfrm>
          <a:solidFill>
            <a:srgbClr val="FFFFFF"/>
          </a:solidFill>
          <a:ln/>
        </p:spPr>
      </p:sp>
      <p:sp>
        <p:nvSpPr>
          <p:cNvPr id="326659"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529CEF1E-B48D-FF40-AF30-FAB191580AA4}"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28706" name="Rectangle 2"/>
          <p:cNvSpPr>
            <a:spLocks noGrp="1" noRot="1" noChangeAspect="1" noChangeArrowheads="1"/>
          </p:cNvSpPr>
          <p:nvPr>
            <p:ph type="sldImg"/>
          </p:nvPr>
        </p:nvSpPr>
        <p:spPr>
          <a:xfrm>
            <a:off x="1131888" y="703263"/>
            <a:ext cx="4586287" cy="3440112"/>
          </a:xfrm>
          <a:solidFill>
            <a:srgbClr val="FFFFFF"/>
          </a:solidFill>
          <a:ln/>
        </p:spPr>
      </p:sp>
      <p:sp>
        <p:nvSpPr>
          <p:cNvPr id="328707"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5C57FB2-F0A9-DA4D-9D4E-18BA7AEBB937}"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30754" name="Rectangle 2"/>
          <p:cNvSpPr>
            <a:spLocks noGrp="1" noRot="1" noChangeAspect="1" noChangeArrowheads="1"/>
          </p:cNvSpPr>
          <p:nvPr>
            <p:ph type="sldImg"/>
          </p:nvPr>
        </p:nvSpPr>
        <p:spPr>
          <a:xfrm>
            <a:off x="1131888" y="703263"/>
            <a:ext cx="4586287" cy="3440112"/>
          </a:xfrm>
          <a:solidFill>
            <a:srgbClr val="FFFFFF"/>
          </a:solidFill>
          <a:ln/>
        </p:spPr>
      </p:sp>
      <p:sp>
        <p:nvSpPr>
          <p:cNvPr id="330755"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zh-CN" b="0" dirty="0">
                <a:latin typeface="Arial" panose="020B0604020202020204" pitchFamily="34" charset="0"/>
                <a:ea typeface="ＭＳ Ｐゴシック" charset="0"/>
                <a:cs typeface="Arial" panose="020B0604020202020204" pitchFamily="34" charset="0"/>
              </a:rPr>
              <a:t>OS-00-Intro-89</a:t>
            </a:r>
          </a:p>
          <a:p>
            <a:r>
              <a:rPr lang="en-US" altLang="zh-CN" b="0" dirty="0">
                <a:latin typeface="Arial" panose="020B0604020202020204" pitchFamily="34" charset="0"/>
                <a:ea typeface="ＭＳ Ｐゴシック" charset="0"/>
                <a:cs typeface="Arial" panose="020B0604020202020204" pitchFamily="34" charset="0"/>
              </a:rPr>
              <a:t>OS-23-Isaiah_60-66/Slide 97 on Supplements</a:t>
            </a: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16650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25</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1" dirty="0">
                <a:latin typeface="Arial" charset="0"/>
                <a:ea typeface="SimSun" charset="0"/>
                <a:cs typeface="SimSun" charset="0"/>
              </a:rPr>
              <a:t>Common English-7</a:t>
            </a:r>
          </a:p>
          <a:p>
            <a:pPr eaLnBrk="1" hangingPunct="1"/>
            <a:r>
              <a:rPr lang="en-US" altLang="zh-CN" b="1" dirty="0">
                <a:latin typeface="Arial" charset="0"/>
                <a:ea typeface="SimSun" charset="0"/>
                <a:cs typeface="SimSun" charset="0"/>
              </a:rPr>
              <a:t>CH-02-Nature-103-p34a</a:t>
            </a:r>
          </a:p>
          <a:p>
            <a:pPr eaLnBrk="1" hangingPunct="1"/>
            <a:r>
              <a:rPr lang="en-US" altLang="zh-CN" b="1" dirty="0">
                <a:latin typeface="Arial" charset="0"/>
                <a:ea typeface="SimSun" charset="0"/>
                <a:cs typeface="SimSun" charset="0"/>
              </a:rPr>
              <a:t>OC-10-Chronology-42</a:t>
            </a:r>
          </a:p>
          <a:p>
            <a:pPr eaLnBrk="1" hangingPunct="1"/>
            <a:r>
              <a:rPr lang="en-US" altLang="zh-CN" b="1" dirty="0">
                <a:latin typeface="Arial" charset="0"/>
                <a:ea typeface="SimSun" charset="0"/>
                <a:cs typeface="SimSun" charset="0"/>
              </a:rPr>
              <a:t>OS-00-Intro &amp; Biblical Theology-30 &amp; 92</a:t>
            </a:r>
          </a:p>
          <a:p>
            <a:pPr eaLnBrk="1" hangingPunct="1"/>
            <a:r>
              <a:rPr lang="en-US" altLang="zh-CN" b="1" dirty="0">
                <a:latin typeface="Arial" charset="0"/>
                <a:ea typeface="SimSun" charset="0"/>
                <a:cs typeface="SimSun" charset="0"/>
              </a:rPr>
              <a:t>OS-02-Exodus-27</a:t>
            </a:r>
            <a:r>
              <a:rPr lang="ar-SA" altLang="zh-CN" b="1" dirty="0">
                <a:latin typeface="Arial" charset="0"/>
                <a:ea typeface="SimSun" charset="0"/>
                <a:cs typeface="SimSun" charset="0"/>
              </a:rPr>
              <a:t>٦</a:t>
            </a:r>
            <a:r>
              <a:rPr lang="en-US" altLang="zh-CN" b="1" dirty="0">
                <a:latin typeface="Arial" charset="0"/>
                <a:ea typeface="SimSun" charset="0"/>
                <a:cs typeface="SimSun" charset="0"/>
              </a:rPr>
              <a:t>-p22</a:t>
            </a:r>
          </a:p>
          <a:p>
            <a:pPr eaLnBrk="1" hangingPunct="1"/>
            <a:r>
              <a:rPr lang="en-US" altLang="zh-CN" b="1" dirty="0">
                <a:latin typeface="Arial" charset="0"/>
                <a:ea typeface="SimSun" charset="0"/>
                <a:cs typeface="SimSun" charset="0"/>
              </a:rPr>
              <a:t>OS-05-Deut-248-p22</a:t>
            </a:r>
          </a:p>
          <a:p>
            <a:pPr eaLnBrk="1" hangingPunct="1"/>
            <a:r>
              <a:rPr lang="en-US" altLang="zh-CN" b="1" dirty="0">
                <a:latin typeface="Arial" charset="0"/>
                <a:ea typeface="SimSun" charset="0"/>
                <a:cs typeface="SimSun" charset="0"/>
              </a:rPr>
              <a:t>OS-10-2Sam-96-p22</a:t>
            </a:r>
          </a:p>
          <a:p>
            <a:pPr eaLnBrk="1" hangingPunct="1"/>
            <a:r>
              <a:rPr lang="en-US" altLang="zh-CN" b="1" dirty="0">
                <a:latin typeface="Arial" charset="0"/>
                <a:ea typeface="SimSun" charset="0"/>
                <a:cs typeface="SimSun" charset="0"/>
              </a:rPr>
              <a:t>OS-13-1 Chron-46</a:t>
            </a:r>
          </a:p>
          <a:p>
            <a:pPr eaLnBrk="1" hangingPunct="1"/>
            <a:r>
              <a:rPr lang="en-US" altLang="zh-CN" b="1" dirty="0">
                <a:latin typeface="Arial" charset="0"/>
                <a:ea typeface="SimSun" charset="0"/>
                <a:cs typeface="SimSun" charset="0"/>
              </a:rPr>
              <a:t>OS-24-Jeremiah-174-p337</a:t>
            </a:r>
          </a:p>
          <a:p>
            <a:pPr eaLnBrk="1" hangingPunct="1"/>
            <a:r>
              <a:rPr lang="en-US" altLang="zh-CN" b="1" dirty="0">
                <a:latin typeface="Arial" charset="0"/>
                <a:ea typeface="SimSun" charset="0"/>
                <a:cs typeface="SimSun" charset="0"/>
              </a:rPr>
              <a:t>OS-23-Isaiah-97-p337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NS-09-Gal-143-p9g</a:t>
            </a:r>
          </a:p>
          <a:p>
            <a:pPr eaLnBrk="1" hangingPunct="1"/>
            <a:r>
              <a:rPr lang="en-US" altLang="zh-CN" b="1" dirty="0">
                <a:latin typeface="Arial" charset="0"/>
                <a:ea typeface="SimSun" charset="0"/>
                <a:cs typeface="SimSun" charset="0"/>
              </a:rPr>
              <a:t>NS-19-Hebrews-342-p9g</a:t>
            </a:r>
          </a:p>
          <a:p>
            <a:pPr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046604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r" rtl="1">
              <a:spcBef>
                <a:spcPts val="400"/>
              </a:spcBef>
              <a:spcAft>
                <a:spcPts val="0"/>
              </a:spcAft>
            </a:pPr>
            <a:r>
              <a:rPr lang="ar-JO" sz="1800" b="0" i="0" u="none" strike="noStrike" dirty="0">
                <a:solidFill>
                  <a:srgbClr val="000000"/>
                </a:solidFill>
                <a:effectLst/>
                <a:latin typeface="Arial" panose="020B0604020202020204" pitchFamily="34" charset="0"/>
              </a:rPr>
              <a:t>• العهد القديم هو قصَّةٌ أكثر من مجرَّد كونه وصْفًا شِعْريًّا.</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هذا الجزء باللون الأصفر والخطِّ العريض الكبير هو الجزء الرئيسيُّ من الموضوع الرئيسيّ!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معظم الأوصاف بشأن الموضوع العامِّ للعهد القديم تفتقر إلى الإشارة إلى الأفكار المختصَّة بالملكوت. لكنَّ هذا الوصف يشمل المشكلة.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الحلُّ (وهو الفداء)</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أمَّة العهد التي هي إسرائيل</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المسيح بوصفه "المَلِكً"</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(وليس فقط "المُخَلِّص")</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وأخيرًا، العهد الإبراهيميّ.</a:t>
            </a:r>
            <a:endParaRPr lang="ar-JO" b="0" dirty="0">
              <a:effectLst/>
            </a:endParaRPr>
          </a:p>
          <a:p>
            <a:endParaRPr lang="ar-JO"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 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OS-00-Intro-104</a:t>
            </a:r>
          </a:p>
          <a:p>
            <a:r>
              <a:rPr lang="en-US" altLang="zh-CN" b="0" dirty="0">
                <a:latin typeface="Arial" panose="020B0604020202020204" pitchFamily="34" charset="0"/>
                <a:ea typeface="ＭＳ Ｐゴシック" charset="0"/>
                <a:cs typeface="Arial" panose="020B0604020202020204" pitchFamily="34" charset="0"/>
              </a:rPr>
              <a:t>OS-23-Isaiah_49-66/Slide 106</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19940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يجب أن يتطابق الموضوع الرئيسيُّ للعهد الجديد مع الموضوع الرئيسيِّ للعهد القديم أو يُكمِّله، أليس كذلك؟</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مِثْل العهد القديم، يتضمَّن العهد الجديد سَرْدًا قصصيًّا- إنَّه قصَّةٌ أيضًا.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تَرِدُ الإشارة إلى ملكوت الله مئات المرَّات</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الكنيسة هي وسيلة البشارة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الرسالة هي نفسها كما في العهد القديم، وهذه الرسالة هي "النعمة"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ينال الإنسان هذه النعمة بالإيمان وليس بالأعمال</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المسيح هو الموضوع (الغرض) الوحيد للإيمان الذي (يقدر أن) يُخلِّصنا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سيؤدِّي الخلاص الذي أنجزه المسيح إلى حصوله على مقاليد الحُكْم</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سيُكمِّل هذا الأمرُ (حصول المسيح على مقاليد الحُكْم) الجانبَ الداوديَّ من العهد الإبراهيميّ</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وسينال الله المجدَ من كلِّ ذلك</a:t>
            </a:r>
            <a:endParaRPr lang="ar-JO" b="0" dirty="0">
              <a:effectLst/>
            </a:endParaRPr>
          </a:p>
          <a:p>
            <a:endParaRPr lang="ar-JO"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The key NT theme should match or complete the OT one, right? </a:t>
            </a:r>
          </a:p>
          <a:p>
            <a:r>
              <a:rPr lang="en-US" altLang="en-US" dirty="0">
                <a:latin typeface="Arial" pitchFamily="34" charset="0"/>
                <a:ea typeface="ＭＳ Ｐゴシック" pitchFamily="34" charset="-128"/>
              </a:rPr>
              <a:t>• Like the OT, the NT narrates—it is a story also.</a:t>
            </a:r>
          </a:p>
          <a:p>
            <a:r>
              <a:rPr lang="en-US" altLang="en-US" dirty="0">
                <a:latin typeface="Arial" pitchFamily="34" charset="0"/>
                <a:ea typeface="ＭＳ Ｐゴシック" pitchFamily="34" charset="-128"/>
              </a:rPr>
              <a:t>• The kingdom of God is noted hundreds of times</a:t>
            </a:r>
          </a:p>
          <a:p>
            <a:r>
              <a:rPr lang="en-US" altLang="en-US" dirty="0">
                <a:latin typeface="Arial" pitchFamily="34" charset="0"/>
                <a:ea typeface="ＭＳ Ｐゴシック" pitchFamily="34" charset="-128"/>
              </a:rPr>
              <a:t>• The means of proclamation is the Church</a:t>
            </a:r>
          </a:p>
          <a:p>
            <a:r>
              <a:rPr lang="en-US" altLang="en-US" dirty="0">
                <a:latin typeface="Arial" pitchFamily="34" charset="0"/>
                <a:ea typeface="ＭＳ Ｐゴシック" pitchFamily="34" charset="-128"/>
              </a:rPr>
              <a:t>• The message is the same as in the OT, that is, grace</a:t>
            </a:r>
          </a:p>
          <a:p>
            <a:r>
              <a:rPr lang="en-US" altLang="en-US" dirty="0">
                <a:latin typeface="Arial" pitchFamily="34" charset="0"/>
                <a:ea typeface="ＭＳ Ｐゴシック" pitchFamily="34" charset="-128"/>
              </a:rPr>
              <a:t>• This grace is received by faith and not works</a:t>
            </a:r>
          </a:p>
          <a:p>
            <a:r>
              <a:rPr lang="en-US" altLang="en-US" dirty="0">
                <a:latin typeface="Arial" pitchFamily="34" charset="0"/>
                <a:ea typeface="ＭＳ Ｐゴシック" pitchFamily="34" charset="-128"/>
              </a:rPr>
              <a:t>• Christ is the only object of our salvation faith</a:t>
            </a:r>
          </a:p>
          <a:p>
            <a:r>
              <a:rPr lang="en-US" altLang="en-US" dirty="0">
                <a:latin typeface="Arial" pitchFamily="34" charset="0"/>
                <a:ea typeface="ＭＳ Ｐゴシック" pitchFamily="34" charset="-128"/>
              </a:rPr>
              <a:t>• His salvation will result in his rule</a:t>
            </a:r>
          </a:p>
          <a:p>
            <a:r>
              <a:rPr lang="en-US" altLang="en-US" dirty="0">
                <a:latin typeface="Arial" pitchFamily="34" charset="0"/>
                <a:ea typeface="ＭＳ Ｐゴシック" pitchFamily="34" charset="-128"/>
              </a:rPr>
              <a:t>• This will complete the Davidic aspect of the Abrahamic Covenant</a:t>
            </a:r>
          </a:p>
          <a:p>
            <a:r>
              <a:rPr lang="en-US" altLang="en-US"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Common-153</a:t>
            </a:r>
          </a:p>
          <a:p>
            <a:pPr eaLnBrk="1" hangingPunct="1"/>
            <a:r>
              <a:rPr lang="en-US" altLang="zh-CN" b="0" dirty="0">
                <a:latin typeface="Arial" charset="0"/>
                <a:ea typeface="SimSun" charset="0"/>
                <a:cs typeface="SimSun" charset="0"/>
              </a:rPr>
              <a:t>BT-01-OT Biblical Theology-27</a:t>
            </a:r>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1366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وهكذا، يمكننا الآن أن نقدِّم الموضوع الرئيسيَّ للكتاب المقدَّس كلِّه!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الكتاب كلُّه هو قصَّة- قصَّة الله- تاريخٌ أو "قصَّته" </a:t>
            </a:r>
            <a:r>
              <a:rPr lang="en-US" sz="1800" b="0" i="0" u="none" strike="noStrike" dirty="0">
                <a:solidFill>
                  <a:srgbClr val="000000"/>
                </a:solidFill>
                <a:effectLst/>
                <a:latin typeface="Arial" panose="020B0604020202020204" pitchFamily="34" charset="0"/>
              </a:rPr>
              <a:t>History = His story)</a:t>
            </a:r>
            <a:r>
              <a:rPr lang="ar-JO" sz="1800" b="0" i="0" u="none" strike="noStrike" dirty="0">
                <a:solidFill>
                  <a:srgbClr val="000000"/>
                </a:solidFill>
                <a:effectLst/>
                <a:latin typeface="Arial" panose="020B0604020202020204" pitchFamily="34" charset="0"/>
              </a:rPr>
              <a:t>)</a:t>
            </a:r>
          </a:p>
          <a:p>
            <a:pPr marL="0" indent="0" algn="r" rtl="1">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a:t>
            </a:r>
            <a:r>
              <a:rPr lang="ar-JO" sz="1800" b="0" i="0" u="none" strike="noStrike" dirty="0">
                <a:solidFill>
                  <a:srgbClr val="000000"/>
                </a:solidFill>
                <a:effectLst/>
                <a:latin typeface="Arial" panose="020B0604020202020204" pitchFamily="34" charset="0"/>
              </a:rPr>
              <a:t> الموضوع الرئيسيُّ هو أنَّ الله فتح الباب للإنسان ليشارك في الحُكْم الذي يمتلكه الله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أدَّت أمَّةُ إسرائيل الدورَ الرئيسيَّ في إحضار يسوع إلينا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يأتي يسوع بالكنيسة إلى نفسه لتكرز به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رسالة الكتاب المقدَّس هي أن نثق بيسوع</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لماذا؟ هو "الفادي" أو "الحاكم المُطلَق" الوحيد </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لا أحد غيره يتمِّم جميع الوعود التي أُعطِيَتْ لإبراهيم</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لن يُمجِّد أيُّ شخصٍ آخَر اللهَ مثلما فَعَل يسوع</a:t>
            </a:r>
            <a:endParaRPr lang="ar-JO" b="0" dirty="0">
              <a:effectLst/>
            </a:endParaRPr>
          </a:p>
          <a:p>
            <a:endParaRPr lang="ar-JO"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So, now we can give the theme of the entire Bible!</a:t>
            </a:r>
          </a:p>
          <a:p>
            <a:r>
              <a:rPr lang="en-US" altLang="en-US" dirty="0">
                <a:latin typeface="Arial" pitchFamily="34" charset="0"/>
                <a:ea typeface="ＭＳ Ｐゴシック" pitchFamily="34" charset="-128"/>
              </a:rPr>
              <a:t>• The whole book is a story—God's story—History, </a:t>
            </a:r>
            <a:r>
              <a:rPr lang="en-US" altLang="en-US" dirty="0" err="1">
                <a:latin typeface="Arial" pitchFamily="34" charset="0"/>
                <a:ea typeface="ＭＳ Ｐゴシック" pitchFamily="34" charset="-128"/>
              </a:rPr>
              <a:t>or"His</a:t>
            </a:r>
            <a:r>
              <a:rPr lang="en-US" altLang="en-US" dirty="0">
                <a:latin typeface="Arial" pitchFamily="34" charset="0"/>
                <a:ea typeface="ＭＳ Ｐゴシック" pitchFamily="34" charset="-128"/>
              </a:rPr>
              <a:t> story"</a:t>
            </a:r>
          </a:p>
          <a:p>
            <a:r>
              <a:rPr lang="en-US" altLang="en-US" dirty="0">
                <a:latin typeface="Arial" pitchFamily="34" charset="0"/>
                <a:ea typeface="ＭＳ Ｐゴシック" pitchFamily="34" charset="-128"/>
              </a:rPr>
              <a:t>• God sharing his rule is the key theme</a:t>
            </a:r>
          </a:p>
          <a:p>
            <a:r>
              <a:rPr lang="en-US" altLang="en-US" dirty="0">
                <a:latin typeface="Arial" pitchFamily="34" charset="0"/>
                <a:ea typeface="ＭＳ Ｐゴシック" pitchFamily="34" charset="-128"/>
              </a:rPr>
              <a:t>• Israel had the key role to bring us Jesus</a:t>
            </a:r>
          </a:p>
          <a:p>
            <a:r>
              <a:rPr lang="en-US" altLang="en-US" dirty="0">
                <a:latin typeface="Arial" pitchFamily="34" charset="0"/>
                <a:ea typeface="ＭＳ Ｐゴシック" pitchFamily="34" charset="-128"/>
              </a:rPr>
              <a:t>• Jesus brings the Church to preach Him</a:t>
            </a:r>
          </a:p>
          <a:p>
            <a:r>
              <a:rPr lang="en-US" altLang="en-US" dirty="0">
                <a:latin typeface="Arial" pitchFamily="34" charset="0"/>
                <a:ea typeface="ＭＳ Ｐゴシック" pitchFamily="34" charset="-128"/>
              </a:rPr>
              <a:t>• The Bible's message is to trust Jesus</a:t>
            </a:r>
          </a:p>
          <a:p>
            <a:r>
              <a:rPr lang="en-US" altLang="en-US" dirty="0">
                <a:latin typeface="Arial" pitchFamily="34" charset="0"/>
                <a:ea typeface="ＭＳ Ｐゴシック" pitchFamily="34" charset="-128"/>
              </a:rPr>
              <a:t>• Why? There is no other Redeemer or Ultimate Ruler</a:t>
            </a:r>
          </a:p>
          <a:p>
            <a:r>
              <a:rPr lang="en-US" altLang="en-US" dirty="0">
                <a:latin typeface="Arial" pitchFamily="34" charset="0"/>
                <a:ea typeface="ＭＳ Ｐゴシック" pitchFamily="34" charset="-128"/>
              </a:rPr>
              <a:t>• No one else fulfills all the promises to Abraham</a:t>
            </a:r>
          </a:p>
          <a:p>
            <a:r>
              <a:rPr lang="en-US" altLang="en-US"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Common-154</a:t>
            </a:r>
          </a:p>
          <a:p>
            <a:pPr eaLnBrk="1" hangingPunct="1"/>
            <a:r>
              <a:rPr lang="en-US" altLang="zh-CN" b="0" dirty="0">
                <a:latin typeface="Arial" charset="0"/>
                <a:ea typeface="SimSun" charset="0"/>
                <a:cs typeface="SimSun" charset="0"/>
              </a:rPr>
              <a:t>BT-01-OT Biblical Theology-28</a:t>
            </a:r>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98356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1150938" y="692150"/>
            <a:ext cx="4556125" cy="3416300"/>
          </a:xfrm>
          <a:ln/>
        </p:spPr>
      </p:sp>
      <p:sp>
        <p:nvSpPr>
          <p:cNvPr id="1136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1150938" y="692150"/>
            <a:ext cx="4556125" cy="3416300"/>
          </a:xfrm>
          <a:ln/>
        </p:spPr>
      </p:sp>
      <p:sp>
        <p:nvSpPr>
          <p:cNvPr id="28979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What principles will assure that our theme for the OT and NT is accurate?</a:t>
            </a:r>
          </a:p>
          <a:p>
            <a:pPr lvl="3"/>
            <a:r>
              <a:rPr lang="en-US">
                <a:latin typeface="Arial" charset="0"/>
                <a:ea typeface="ＭＳ Ｐゴシック" charset="0"/>
              </a:rPr>
              <a:t>The theme should come out of the text rather be imposed on the text from systematic theology.</a:t>
            </a:r>
          </a:p>
          <a:p>
            <a:pPr lvl="3"/>
            <a:r>
              <a:rPr lang="en-US">
                <a:latin typeface="Arial" charset="0"/>
                <a:ea typeface="ＭＳ Ｐゴシック" charset="0"/>
              </a:rPr>
              <a:t>It should be comprehensive enough to cover all of Scripture from Genesis 1 to Revelation 22.</a:t>
            </a:r>
          </a:p>
          <a:p>
            <a:pPr lvl="3"/>
            <a:r>
              <a:rPr lang="en-US">
                <a:latin typeface="Arial" charset="0"/>
                <a:ea typeface="ＭＳ Ｐゴシック" charset="0"/>
              </a:rPr>
              <a:t>It should be narrow enough and specific enough to be helpful (e.g., it is not helpful to say that the Bible talks about </a:t>
            </a:r>
            <a:r>
              <a:rPr lang="en-US" altLang="ja-JP">
                <a:latin typeface="Arial" charset="0"/>
                <a:ea typeface="ＭＳ Ｐゴシック" charset="0"/>
              </a:rPr>
              <a:t>"life").</a:t>
            </a:r>
          </a:p>
          <a:p>
            <a:pPr lvl="3"/>
            <a:r>
              <a:rPr lang="en-US">
                <a:latin typeface="Arial" charset="0"/>
                <a:ea typeface="ＭＳ Ｐゴシック" charset="0"/>
              </a:rPr>
              <a:t>Since God is the main subject of the Word, it should focus more on God than man.</a:t>
            </a:r>
          </a:p>
          <a:p>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OB is OT Backgrounds (</a:t>
            </a:r>
            <a:r>
              <a:rPr lang="en-US" sz="1200" b="0" dirty="0" err="1">
                <a:solidFill>
                  <a:srgbClr val="FFFFFF"/>
                </a:solidFill>
                <a:latin typeface="Arial" charset="0"/>
                <a:ea typeface="ＭＳ Ｐゴシック" charset="0"/>
              </a:rPr>
              <a:t>ob</a:t>
            </a:r>
            <a:r>
              <a:rPr lang="en-US" sz="1200" b="0" dirty="0">
                <a:solidFill>
                  <a:srgbClr val="FFFFFF"/>
                </a:solidFill>
                <a:latin typeface="Arial" charset="0"/>
                <a:ea typeface="ＭＳ Ｐゴシック" charset="0"/>
              </a:rPr>
              <a:t>) Arabic (Literally OT Wallpapers!)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1150938" y="692150"/>
            <a:ext cx="4556125" cy="3416300"/>
          </a:xfrm>
          <a:ln/>
        </p:spPr>
      </p:sp>
      <p:sp>
        <p:nvSpPr>
          <p:cNvPr id="29184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1150938" y="692150"/>
            <a:ext cx="4556125" cy="3416300"/>
          </a:xfrm>
          <a:ln/>
        </p:spPr>
      </p:sp>
      <p:sp>
        <p:nvSpPr>
          <p:cNvPr id="29389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a:xfrm>
            <a:off x="1150938" y="692150"/>
            <a:ext cx="4556125" cy="3416300"/>
          </a:xfrm>
          <a:ln/>
        </p:spPr>
      </p:sp>
      <p:sp>
        <p:nvSpPr>
          <p:cNvPr id="29593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1150938" y="692150"/>
            <a:ext cx="4556125" cy="3416300"/>
          </a:xfrm>
          <a:ln/>
        </p:spPr>
      </p:sp>
      <p:sp>
        <p:nvSpPr>
          <p:cNvPr id="29798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1150938" y="692150"/>
            <a:ext cx="4556125" cy="3416300"/>
          </a:xfrm>
          <a:ln/>
        </p:spPr>
      </p:sp>
      <p:sp>
        <p:nvSpPr>
          <p:cNvPr id="30003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Human history narrowed down to Jesus Christ and expanded from there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1150938" y="692150"/>
            <a:ext cx="4556125" cy="3416300"/>
          </a:xfrm>
          <a:ln/>
        </p:spPr>
      </p:sp>
      <p:sp>
        <p:nvSpPr>
          <p:cNvPr id="30208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person of Christ bridges the OT and the 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199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290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5A04AA6-7749-5643-A87B-5FAB3F099B1F}" type="slidenum">
              <a:rPr lang="en-US"/>
              <a:pPr>
                <a:defRPr/>
              </a:pPr>
              <a:t>‹#›</a:t>
            </a:fld>
            <a:endParaRPr lang="en-US"/>
          </a:p>
        </p:txBody>
      </p:sp>
    </p:spTree>
    <p:extLst>
      <p:ext uri="{BB962C8B-B14F-4D97-AF65-F5344CB8AC3E}">
        <p14:creationId xmlns:p14="http://schemas.microsoft.com/office/powerpoint/2010/main" val="8317364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759EFF5-882A-AA45-80CB-DF4A9A311375}" type="slidenum">
              <a:rPr lang="en-US"/>
              <a:pPr>
                <a:defRPr/>
              </a:pPr>
              <a:t>‹#›</a:t>
            </a:fld>
            <a:endParaRPr lang="en-US"/>
          </a:p>
        </p:txBody>
      </p:sp>
    </p:spTree>
    <p:extLst>
      <p:ext uri="{BB962C8B-B14F-4D97-AF65-F5344CB8AC3E}">
        <p14:creationId xmlns:p14="http://schemas.microsoft.com/office/powerpoint/2010/main" val="758675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C446792D-2FDC-2E4B-86DC-911A30A215C3}" type="slidenum">
              <a:rPr lang="en-US"/>
              <a:pPr>
                <a:defRPr/>
              </a:pPr>
              <a:t>‹#›</a:t>
            </a:fld>
            <a:endParaRPr lang="en-US"/>
          </a:p>
        </p:txBody>
      </p:sp>
    </p:spTree>
    <p:extLst>
      <p:ext uri="{BB962C8B-B14F-4D97-AF65-F5344CB8AC3E}">
        <p14:creationId xmlns:p14="http://schemas.microsoft.com/office/powerpoint/2010/main" val="34193510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B762927D-EEEA-D642-B8C1-4F03E3268A1F}" type="slidenum">
              <a:rPr lang="en-US"/>
              <a:pPr>
                <a:defRPr/>
              </a:pPr>
              <a:t>‹#›</a:t>
            </a:fld>
            <a:endParaRPr lang="en-US"/>
          </a:p>
        </p:txBody>
      </p:sp>
    </p:spTree>
    <p:extLst>
      <p:ext uri="{BB962C8B-B14F-4D97-AF65-F5344CB8AC3E}">
        <p14:creationId xmlns:p14="http://schemas.microsoft.com/office/powerpoint/2010/main" val="28183699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79633B1-8BB7-774F-84E3-69D1C7AD5F7A}" type="slidenum">
              <a:rPr lang="en-US"/>
              <a:pPr>
                <a:defRPr/>
              </a:pPr>
              <a:t>‹#›</a:t>
            </a:fld>
            <a:endParaRPr lang="en-US"/>
          </a:p>
        </p:txBody>
      </p:sp>
    </p:spTree>
    <p:extLst>
      <p:ext uri="{BB962C8B-B14F-4D97-AF65-F5344CB8AC3E}">
        <p14:creationId xmlns:p14="http://schemas.microsoft.com/office/powerpoint/2010/main" val="1684859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2213663-4B56-5C4D-A907-72F674AC87D8}" type="slidenum">
              <a:rPr lang="en-US"/>
              <a:pPr>
                <a:defRPr/>
              </a:pPr>
              <a:t>‹#›</a:t>
            </a:fld>
            <a:endParaRPr lang="en-US"/>
          </a:p>
        </p:txBody>
      </p:sp>
    </p:spTree>
    <p:extLst>
      <p:ext uri="{BB962C8B-B14F-4D97-AF65-F5344CB8AC3E}">
        <p14:creationId xmlns:p14="http://schemas.microsoft.com/office/powerpoint/2010/main" val="7708826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8375E585-4A53-904D-BEA7-989A96E34AEB}" type="slidenum">
              <a:rPr lang="en-US"/>
              <a:pPr>
                <a:defRPr/>
              </a:pPr>
              <a:t>‹#›</a:t>
            </a:fld>
            <a:endParaRPr lang="en-US"/>
          </a:p>
        </p:txBody>
      </p:sp>
    </p:spTree>
    <p:extLst>
      <p:ext uri="{BB962C8B-B14F-4D97-AF65-F5344CB8AC3E}">
        <p14:creationId xmlns:p14="http://schemas.microsoft.com/office/powerpoint/2010/main" val="3815610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C00D825-1D64-0249-AF78-966490F86350}" type="slidenum">
              <a:rPr lang="en-US"/>
              <a:pPr>
                <a:defRPr/>
              </a:pPr>
              <a:t>‹#›</a:t>
            </a:fld>
            <a:endParaRPr lang="en-US"/>
          </a:p>
        </p:txBody>
      </p:sp>
    </p:spTree>
    <p:extLst>
      <p:ext uri="{BB962C8B-B14F-4D97-AF65-F5344CB8AC3E}">
        <p14:creationId xmlns:p14="http://schemas.microsoft.com/office/powerpoint/2010/main" val="17323838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01B1868-E892-1E43-8370-49FBA47A0D78}" type="slidenum">
              <a:rPr lang="en-US"/>
              <a:pPr>
                <a:defRPr/>
              </a:pPr>
              <a:t>‹#›</a:t>
            </a:fld>
            <a:endParaRPr lang="en-US"/>
          </a:p>
        </p:txBody>
      </p:sp>
    </p:spTree>
    <p:extLst>
      <p:ext uri="{BB962C8B-B14F-4D97-AF65-F5344CB8AC3E}">
        <p14:creationId xmlns:p14="http://schemas.microsoft.com/office/powerpoint/2010/main" val="478830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en-US"/>
          </a:p>
        </p:txBody>
      </p:sp>
      <p:sp>
        <p:nvSpPr>
          <p:cNvPr id="3" name="Rectangle 155"/>
          <p:cNvSpPr>
            <a:spLocks noGrp="1" noChangeArrowheads="1"/>
          </p:cNvSpPr>
          <p:nvPr>
            <p:ph type="ftr" sz="quarter" idx="11"/>
          </p:nvPr>
        </p:nvSpPr>
        <p:spPr/>
        <p:txBody>
          <a:bodyPr/>
          <a:lstStyle>
            <a:lvl1pPr>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latin typeface="Comic Sans MS" charset="0"/>
              </a:defRPr>
            </a:lvl1pPr>
          </a:lstStyle>
          <a:p>
            <a:pPr>
              <a:defRPr/>
            </a:pPr>
            <a:fld id="{7BFB4B23-43A6-D14D-971E-BDCC85E702BE}" type="slidenum">
              <a:rPr lang="en-US"/>
              <a:pPr>
                <a:defRPr/>
              </a:pPr>
              <a:t>‹#›</a:t>
            </a:fld>
            <a:endParaRPr lang="en-US"/>
          </a:p>
        </p:txBody>
      </p:sp>
    </p:spTree>
    <p:extLst>
      <p:ext uri="{BB962C8B-B14F-4D97-AF65-F5344CB8AC3E}">
        <p14:creationId xmlns:p14="http://schemas.microsoft.com/office/powerpoint/2010/main" val="30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4512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681011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3886500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160113"/>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90449024"/>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503140"/>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160710"/>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229628402"/>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894666"/>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0990776"/>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916598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9663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751501"/>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55566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53922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44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438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1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07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09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721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16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8852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430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069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97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17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36654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11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7430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5575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414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988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4753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90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6118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8789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30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659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920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61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387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09175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529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8268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398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248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0659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520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3792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5603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39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611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559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127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010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82A5E-6FD4-034B-B9A7-A1E2872848CF}" type="slidenum">
              <a:rPr lang="en-US"/>
              <a:pPr>
                <a:defRPr/>
              </a:pPr>
              <a:t>‹#›</a:t>
            </a:fld>
            <a:endParaRPr lang="en-US"/>
          </a:p>
        </p:txBody>
      </p:sp>
    </p:spTree>
    <p:extLst>
      <p:ext uri="{BB962C8B-B14F-4D97-AF65-F5344CB8AC3E}">
        <p14:creationId xmlns:p14="http://schemas.microsoft.com/office/powerpoint/2010/main" val="3948016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0D7A8-E753-6044-BDF0-D84869338F70}" type="slidenum">
              <a:rPr lang="en-US"/>
              <a:pPr>
                <a:defRPr/>
              </a:pPr>
              <a:t>‹#›</a:t>
            </a:fld>
            <a:endParaRPr lang="en-US"/>
          </a:p>
        </p:txBody>
      </p:sp>
    </p:spTree>
    <p:extLst>
      <p:ext uri="{BB962C8B-B14F-4D97-AF65-F5344CB8AC3E}">
        <p14:creationId xmlns:p14="http://schemas.microsoft.com/office/powerpoint/2010/main" val="3516460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70AA9-92BB-4747-B664-5933BB4D1F7B}" type="slidenum">
              <a:rPr lang="en-US"/>
              <a:pPr>
                <a:defRPr/>
              </a:pPr>
              <a:t>‹#›</a:t>
            </a:fld>
            <a:endParaRPr lang="en-US"/>
          </a:p>
        </p:txBody>
      </p:sp>
    </p:spTree>
    <p:extLst>
      <p:ext uri="{BB962C8B-B14F-4D97-AF65-F5344CB8AC3E}">
        <p14:creationId xmlns:p14="http://schemas.microsoft.com/office/powerpoint/2010/main" val="3050537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4EFAF-F0CB-0B4C-8406-5FE5AB8C740F}" type="slidenum">
              <a:rPr lang="en-US"/>
              <a:pPr>
                <a:defRPr/>
              </a:pPr>
              <a:t>‹#›</a:t>
            </a:fld>
            <a:endParaRPr lang="en-US"/>
          </a:p>
        </p:txBody>
      </p:sp>
    </p:spTree>
    <p:extLst>
      <p:ext uri="{BB962C8B-B14F-4D97-AF65-F5344CB8AC3E}">
        <p14:creationId xmlns:p14="http://schemas.microsoft.com/office/powerpoint/2010/main" val="885690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270BBD-DE59-424B-A1B7-362298C33A47}" type="slidenum">
              <a:rPr lang="en-US"/>
              <a:pPr>
                <a:defRPr/>
              </a:pPr>
              <a:t>‹#›</a:t>
            </a:fld>
            <a:endParaRPr lang="en-US"/>
          </a:p>
        </p:txBody>
      </p:sp>
    </p:spTree>
    <p:extLst>
      <p:ext uri="{BB962C8B-B14F-4D97-AF65-F5344CB8AC3E}">
        <p14:creationId xmlns:p14="http://schemas.microsoft.com/office/powerpoint/2010/main" val="3262551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95D10F-E988-0248-AB3B-20B86539DC1C}" type="slidenum">
              <a:rPr lang="en-US"/>
              <a:pPr>
                <a:defRPr/>
              </a:pPr>
              <a:t>‹#›</a:t>
            </a:fld>
            <a:endParaRPr lang="en-US"/>
          </a:p>
        </p:txBody>
      </p:sp>
    </p:spTree>
    <p:extLst>
      <p:ext uri="{BB962C8B-B14F-4D97-AF65-F5344CB8AC3E}">
        <p14:creationId xmlns:p14="http://schemas.microsoft.com/office/powerpoint/2010/main" val="4249928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1A68CA-972D-FF45-B581-5C0E77DDC07A}" type="slidenum">
              <a:rPr lang="en-US"/>
              <a:pPr>
                <a:defRPr/>
              </a:pPr>
              <a:t>‹#›</a:t>
            </a:fld>
            <a:endParaRPr lang="en-US"/>
          </a:p>
        </p:txBody>
      </p:sp>
    </p:spTree>
    <p:extLst>
      <p:ext uri="{BB962C8B-B14F-4D97-AF65-F5344CB8AC3E}">
        <p14:creationId xmlns:p14="http://schemas.microsoft.com/office/powerpoint/2010/main" val="97640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715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811E98-220A-F44F-99E0-872ED41ACA22}" type="slidenum">
              <a:rPr lang="en-US"/>
              <a:pPr>
                <a:defRPr/>
              </a:pPr>
              <a:t>‹#›</a:t>
            </a:fld>
            <a:endParaRPr lang="en-US"/>
          </a:p>
        </p:txBody>
      </p:sp>
    </p:spTree>
    <p:extLst>
      <p:ext uri="{BB962C8B-B14F-4D97-AF65-F5344CB8AC3E}">
        <p14:creationId xmlns:p14="http://schemas.microsoft.com/office/powerpoint/2010/main" val="4272182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731F7-E976-F440-A108-AA6F00810746}" type="slidenum">
              <a:rPr lang="en-US"/>
              <a:pPr>
                <a:defRPr/>
              </a:pPr>
              <a:t>‹#›</a:t>
            </a:fld>
            <a:endParaRPr lang="en-US"/>
          </a:p>
        </p:txBody>
      </p:sp>
    </p:spTree>
    <p:extLst>
      <p:ext uri="{BB962C8B-B14F-4D97-AF65-F5344CB8AC3E}">
        <p14:creationId xmlns:p14="http://schemas.microsoft.com/office/powerpoint/2010/main" val="3395186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DB8DC-F541-1340-835C-B840A8161372}" type="slidenum">
              <a:rPr lang="en-US"/>
              <a:pPr>
                <a:defRPr/>
              </a:pPr>
              <a:t>‹#›</a:t>
            </a:fld>
            <a:endParaRPr lang="en-US"/>
          </a:p>
        </p:txBody>
      </p:sp>
    </p:spTree>
    <p:extLst>
      <p:ext uri="{BB962C8B-B14F-4D97-AF65-F5344CB8AC3E}">
        <p14:creationId xmlns:p14="http://schemas.microsoft.com/office/powerpoint/2010/main" val="1121097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B38C-1C1F-B44C-99C8-9BA7A2A06399}" type="slidenum">
              <a:rPr lang="en-US"/>
              <a:pPr>
                <a:defRPr/>
              </a:pPr>
              <a:t>‹#›</a:t>
            </a:fld>
            <a:endParaRPr lang="en-US"/>
          </a:p>
        </p:txBody>
      </p:sp>
    </p:spTree>
    <p:extLst>
      <p:ext uri="{BB962C8B-B14F-4D97-AF65-F5344CB8AC3E}">
        <p14:creationId xmlns:p14="http://schemas.microsoft.com/office/powerpoint/2010/main" val="4227789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57C70-E025-8241-A455-4FE9C66E70C2}" type="slidenum">
              <a:rPr lang="en-US"/>
              <a:pPr>
                <a:defRPr/>
              </a:pPr>
              <a:t>‹#›</a:t>
            </a:fld>
            <a:endParaRPr lang="en-US"/>
          </a:p>
        </p:txBody>
      </p:sp>
    </p:spTree>
    <p:extLst>
      <p:ext uri="{BB962C8B-B14F-4D97-AF65-F5344CB8AC3E}">
        <p14:creationId xmlns:p14="http://schemas.microsoft.com/office/powerpoint/2010/main" val="3793899551"/>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0EA1F-A11E-C847-BF78-25922494D009}" type="slidenum">
              <a:rPr lang="en-US"/>
              <a:pPr>
                <a:defRPr/>
              </a:pPr>
              <a:t>‹#›</a:t>
            </a:fld>
            <a:endParaRPr lang="en-US"/>
          </a:p>
        </p:txBody>
      </p:sp>
    </p:spTree>
    <p:extLst>
      <p:ext uri="{BB962C8B-B14F-4D97-AF65-F5344CB8AC3E}">
        <p14:creationId xmlns:p14="http://schemas.microsoft.com/office/powerpoint/2010/main" val="3619867648"/>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9E84E-8ADD-D14F-B824-1868EF067319}" type="slidenum">
              <a:rPr lang="en-US"/>
              <a:pPr>
                <a:defRPr/>
              </a:pPr>
              <a:t>‹#›</a:t>
            </a:fld>
            <a:endParaRPr lang="en-US"/>
          </a:p>
        </p:txBody>
      </p:sp>
    </p:spTree>
    <p:extLst>
      <p:ext uri="{BB962C8B-B14F-4D97-AF65-F5344CB8AC3E}">
        <p14:creationId xmlns:p14="http://schemas.microsoft.com/office/powerpoint/2010/main" val="584743960"/>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CC46C-9EF2-614F-AD49-44354743689D}" type="slidenum">
              <a:rPr lang="en-US"/>
              <a:pPr>
                <a:defRPr/>
              </a:pPr>
              <a:t>‹#›</a:t>
            </a:fld>
            <a:endParaRPr lang="en-US"/>
          </a:p>
        </p:txBody>
      </p:sp>
    </p:spTree>
    <p:extLst>
      <p:ext uri="{BB962C8B-B14F-4D97-AF65-F5344CB8AC3E}">
        <p14:creationId xmlns:p14="http://schemas.microsoft.com/office/powerpoint/2010/main" val="2605817719"/>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2FCA37-6C97-5344-AD7C-811ECD8F75E8}" type="slidenum">
              <a:rPr lang="en-US"/>
              <a:pPr>
                <a:defRPr/>
              </a:pPr>
              <a:t>‹#›</a:t>
            </a:fld>
            <a:endParaRPr lang="en-US"/>
          </a:p>
        </p:txBody>
      </p:sp>
    </p:spTree>
    <p:extLst>
      <p:ext uri="{BB962C8B-B14F-4D97-AF65-F5344CB8AC3E}">
        <p14:creationId xmlns:p14="http://schemas.microsoft.com/office/powerpoint/2010/main" val="752287978"/>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848242-5E8E-7545-8E6D-76DDB73F4FEF}" type="slidenum">
              <a:rPr lang="en-US"/>
              <a:pPr>
                <a:defRPr/>
              </a:pPr>
              <a:t>‹#›</a:t>
            </a:fld>
            <a:endParaRPr lang="en-US"/>
          </a:p>
        </p:txBody>
      </p:sp>
    </p:spTree>
    <p:extLst>
      <p:ext uri="{BB962C8B-B14F-4D97-AF65-F5344CB8AC3E}">
        <p14:creationId xmlns:p14="http://schemas.microsoft.com/office/powerpoint/2010/main" val="2836560516"/>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335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5870F4-A9E5-2F43-BB1E-EB524D5A46D2}" type="slidenum">
              <a:rPr lang="en-US"/>
              <a:pPr>
                <a:defRPr/>
              </a:pPr>
              <a:t>‹#›</a:t>
            </a:fld>
            <a:endParaRPr lang="en-US"/>
          </a:p>
        </p:txBody>
      </p:sp>
    </p:spTree>
    <p:extLst>
      <p:ext uri="{BB962C8B-B14F-4D97-AF65-F5344CB8AC3E}">
        <p14:creationId xmlns:p14="http://schemas.microsoft.com/office/powerpoint/2010/main" val="3332088447"/>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E6E5E-6690-9D47-9A71-5749A4EA1A6A}" type="slidenum">
              <a:rPr lang="en-US"/>
              <a:pPr>
                <a:defRPr/>
              </a:pPr>
              <a:t>‹#›</a:t>
            </a:fld>
            <a:endParaRPr lang="en-US"/>
          </a:p>
        </p:txBody>
      </p:sp>
    </p:spTree>
    <p:extLst>
      <p:ext uri="{BB962C8B-B14F-4D97-AF65-F5344CB8AC3E}">
        <p14:creationId xmlns:p14="http://schemas.microsoft.com/office/powerpoint/2010/main" val="284873439"/>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04CC45-ACE3-B943-AF19-3D6C436EBE30}" type="slidenum">
              <a:rPr lang="en-US"/>
              <a:pPr>
                <a:defRPr/>
              </a:pPr>
              <a:t>‹#›</a:t>
            </a:fld>
            <a:endParaRPr lang="en-US"/>
          </a:p>
        </p:txBody>
      </p:sp>
    </p:spTree>
    <p:extLst>
      <p:ext uri="{BB962C8B-B14F-4D97-AF65-F5344CB8AC3E}">
        <p14:creationId xmlns:p14="http://schemas.microsoft.com/office/powerpoint/2010/main" val="764164965"/>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DED1A-FA39-D243-8BD8-1C3265A2AB4D}" type="slidenum">
              <a:rPr lang="en-US"/>
              <a:pPr>
                <a:defRPr/>
              </a:pPr>
              <a:t>‹#›</a:t>
            </a:fld>
            <a:endParaRPr lang="en-US"/>
          </a:p>
        </p:txBody>
      </p:sp>
    </p:spTree>
    <p:extLst>
      <p:ext uri="{BB962C8B-B14F-4D97-AF65-F5344CB8AC3E}">
        <p14:creationId xmlns:p14="http://schemas.microsoft.com/office/powerpoint/2010/main" val="354466185"/>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0E24F-AAC5-B441-9ED0-DD11EECED266}" type="slidenum">
              <a:rPr lang="en-US"/>
              <a:pPr>
                <a:defRPr/>
              </a:pPr>
              <a:t>‹#›</a:t>
            </a:fld>
            <a:endParaRPr lang="en-US"/>
          </a:p>
        </p:txBody>
      </p:sp>
    </p:spTree>
    <p:extLst>
      <p:ext uri="{BB962C8B-B14F-4D97-AF65-F5344CB8AC3E}">
        <p14:creationId xmlns:p14="http://schemas.microsoft.com/office/powerpoint/2010/main" val="1213736373"/>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40248059"/>
      </p:ext>
    </p:extLst>
  </p:cSld>
  <p:clrMapOvr>
    <a:masterClrMapping/>
  </p:clrMapOvr>
  <p:transition spd="slow">
    <p:cu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088165"/>
      </p:ext>
    </p:extLst>
  </p:cSld>
  <p:clrMapOvr>
    <a:masterClrMapping/>
  </p:clrMapOvr>
  <p:transition spd="slow">
    <p:cu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83704545"/>
      </p:ext>
    </p:extLst>
  </p:cSld>
  <p:clrMapOvr>
    <a:masterClrMapping/>
  </p:clrMapOvr>
  <p:transition spd="slow">
    <p:cu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588221"/>
      </p:ext>
    </p:extLst>
  </p:cSld>
  <p:clrMapOvr>
    <a:masterClrMapping/>
  </p:clrMapOvr>
  <p:transition spd="slow">
    <p:cu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252220"/>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8786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23344238"/>
      </p:ext>
    </p:extLst>
  </p:cSld>
  <p:clrMapOvr>
    <a:masterClrMapping/>
  </p:clrMapOvr>
  <p:transition spd="slow">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853832"/>
      </p:ext>
    </p:extLst>
  </p:cSld>
  <p:clrMapOvr>
    <a:masterClrMapping/>
  </p:clrMapOvr>
  <p:transition spd="slow">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5315421"/>
      </p:ext>
    </p:extLst>
  </p:cSld>
  <p:clrMapOvr>
    <a:masterClrMapping/>
  </p:clrMapOvr>
  <p:transition spd="slow">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99572"/>
      </p:ext>
    </p:extLst>
  </p:cSld>
  <p:clrMapOvr>
    <a:masterClrMapping/>
  </p:clrMapOvr>
  <p:transition spd="slow">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47741"/>
      </p:ext>
    </p:extLst>
  </p:cSld>
  <p:clrMapOvr>
    <a:masterClrMapping/>
  </p:clrMapOvr>
  <p:transition spd="slow">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058998"/>
      </p:ext>
    </p:extLst>
  </p:cSld>
  <p:clrMapOvr>
    <a:masterClrMapping/>
  </p:clrMapOvr>
  <p:transition spd="slow">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981963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2967745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1384711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288638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4571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2505890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39910840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33157333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1138649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21078491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287105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31495645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8176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FBD6BCE7-9BB4-634F-B9BA-CE0A16B350AD}" type="slidenum">
              <a:rPr lang="en-US"/>
              <a:pPr>
                <a:defRPr/>
              </a:pPr>
              <a:t>‹#›</a:t>
            </a:fld>
            <a:endParaRPr lang="en-US"/>
          </a:p>
        </p:txBody>
      </p:sp>
    </p:spTree>
    <p:extLst>
      <p:ext uri="{BB962C8B-B14F-4D97-AF65-F5344CB8AC3E}">
        <p14:creationId xmlns:p14="http://schemas.microsoft.com/office/powerpoint/2010/main" val="2649395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AC040CA-BFF9-9B4C-9062-25D945A2E4DB}" type="slidenum">
              <a:rPr lang="en-US"/>
              <a:pPr>
                <a:defRPr/>
              </a:pPr>
              <a:t>‹#›</a:t>
            </a:fld>
            <a:endParaRPr lang="en-US"/>
          </a:p>
        </p:txBody>
      </p:sp>
    </p:spTree>
    <p:extLst>
      <p:ext uri="{BB962C8B-B14F-4D97-AF65-F5344CB8AC3E}">
        <p14:creationId xmlns:p14="http://schemas.microsoft.com/office/powerpoint/2010/main" val="177088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GB"/>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1422400"/>
            <a:ext cx="9147175" cy="5435600"/>
            <a:chOff x="0" y="896"/>
            <a:chExt cx="5762" cy="3424"/>
          </a:xfrm>
        </p:grpSpPr>
        <p:grpSp>
          <p:nvGrpSpPr>
            <p:cNvPr id="165896" name="Group 3"/>
            <p:cNvGrpSpPr>
              <a:grpSpLocks/>
            </p:cNvGrpSpPr>
            <p:nvPr userDrawn="1"/>
          </p:nvGrpSpPr>
          <p:grpSpPr bwMode="auto">
            <a:xfrm>
              <a:off x="20" y="896"/>
              <a:ext cx="5742" cy="3424"/>
              <a:chOff x="20" y="896"/>
              <a:chExt cx="5742" cy="3424"/>
            </a:xfrm>
          </p:grpSpPr>
          <p:sp>
            <p:nvSpPr>
              <p:cNvPr id="16603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65897" name="Group 17"/>
            <p:cNvGrpSpPr>
              <a:grpSpLocks/>
            </p:cNvGrpSpPr>
            <p:nvPr userDrawn="1"/>
          </p:nvGrpSpPr>
          <p:grpSpPr bwMode="auto">
            <a:xfrm>
              <a:off x="0" y="2291"/>
              <a:ext cx="1385" cy="1702"/>
              <a:chOff x="0" y="2291"/>
              <a:chExt cx="1385" cy="1702"/>
            </a:xfrm>
          </p:grpSpPr>
          <p:sp>
            <p:nvSpPr>
              <p:cNvPr id="165898"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899"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0"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1"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2"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3"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4"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5"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6"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7"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8"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9"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0"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1"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2"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3"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4"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5"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6"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7"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8"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9"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0"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1"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2"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3"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4"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5"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6"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7"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8"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9"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0"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1"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2"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3"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4"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5"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6"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7"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8"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9"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0"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1"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2"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3"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4"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5"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6"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7"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8"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9"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0"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1"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2"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3"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4"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5"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6"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7"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8"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9"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0"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5962"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3"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4"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5"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6"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7"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8"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9"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0"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1"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2"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3"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4"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5"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6"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7"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8"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9"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0"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1"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2"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3"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4"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5"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6"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7"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8"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9"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0"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1"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2"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3"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4"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5"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6"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7"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8"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9"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0"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1"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2"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3"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4"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5"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6"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7"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8"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9"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0"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1"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2"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3"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4"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5"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6"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7"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7"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28"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3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F8F8AB5E-C64E-4547-9C71-B7871351EEFA}"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413335"/>
      </p:ext>
    </p:extLst>
  </p:cSld>
  <p:clrMap bg1="dk2" tx1="lt1" bg2="dk1" tx2="lt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78178" name="Group 2"/>
          <p:cNvGrpSpPr>
            <a:grpSpLocks/>
          </p:cNvGrpSpPr>
          <p:nvPr/>
        </p:nvGrpSpPr>
        <p:grpSpPr bwMode="auto">
          <a:xfrm>
            <a:off x="0" y="1422400"/>
            <a:ext cx="9147175" cy="5435600"/>
            <a:chOff x="0" y="896"/>
            <a:chExt cx="5762" cy="3424"/>
          </a:xfrm>
        </p:grpSpPr>
        <p:grpSp>
          <p:nvGrpSpPr>
            <p:cNvPr id="178184" name="Group 3"/>
            <p:cNvGrpSpPr>
              <a:grpSpLocks/>
            </p:cNvGrpSpPr>
            <p:nvPr userDrawn="1"/>
          </p:nvGrpSpPr>
          <p:grpSpPr bwMode="auto">
            <a:xfrm>
              <a:off x="20" y="896"/>
              <a:ext cx="5742" cy="3424"/>
              <a:chOff x="20" y="896"/>
              <a:chExt cx="5742" cy="3424"/>
            </a:xfrm>
          </p:grpSpPr>
          <p:sp>
            <p:nvSpPr>
              <p:cNvPr id="17832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78185" name="Group 17"/>
            <p:cNvGrpSpPr>
              <a:grpSpLocks/>
            </p:cNvGrpSpPr>
            <p:nvPr userDrawn="1"/>
          </p:nvGrpSpPr>
          <p:grpSpPr bwMode="auto">
            <a:xfrm>
              <a:off x="0" y="2291"/>
              <a:ext cx="1385" cy="1702"/>
              <a:chOff x="0" y="2291"/>
              <a:chExt cx="1385" cy="1702"/>
            </a:xfrm>
          </p:grpSpPr>
          <p:sp>
            <p:nvSpPr>
              <p:cNvPr id="17818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8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8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8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25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1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charset="0"/>
              </a:defRPr>
            </a:lvl1pPr>
          </a:lstStyle>
          <a:p>
            <a:pPr>
              <a:defRPr/>
            </a:pPr>
            <a:fld id="{987E2A5D-029F-CC43-BBB7-2B5341BE5801}"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80619"/>
      </p:ext>
    </p:extLst>
  </p:cSld>
  <p:clrMap bg1="dk2" tx1="lt1" bg2="dk1" tx2="lt2" accent1="accent1" accent2="accent2" accent3="accent3" accent4="accent4" accent5="accent5" accent6="accent6" hlink="hlink" folHlink="folHlink"/>
  <p:sldLayoutIdLst>
    <p:sldLayoutId id="214748438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752643"/>
      </p:ext>
    </p:extLst>
  </p:cSld>
  <p:clrMap bg1="dk2" tx1="lt1" bg2="dk1" tx2="lt2" accent1="accent1" accent2="accent2" accent3="accent3" accent4="accent4" accent5="accent5" accent6="accent6" hlink="hlink" folHlink="folHlink"/>
  <p:sldLayoutIdLst>
    <p:sldLayoutId id="2147484389"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nvGrpSpPr>
            <p:cNvPr id="1031"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6"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0"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3"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nvGrpSpPr>
            <p:cNvPr id="1032"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eaLnBrk="0" hangingPunct="0">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sp>
        <p:nvSpPr>
          <p:cNvPr id="1027" name="Text Box 3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eaLnBrk="0" hangingPunct="0">
              <a:spcBef>
                <a:spcPct val="50000"/>
              </a:spcBef>
              <a:defRPr/>
            </a:pPr>
            <a:endParaRPr lang="en-US" sz="1400" b="1">
              <a:solidFill>
                <a:srgbClr val="FFFFFF"/>
              </a:solidFill>
              <a:latin typeface="Arial" charset="0"/>
            </a:endParaRPr>
          </a:p>
        </p:txBody>
      </p:sp>
      <p:sp>
        <p:nvSpPr>
          <p:cNvPr id="1028" name="Text Box 41"/>
          <p:cNvSpPr txBox="1">
            <a:spLocks noChangeArrowheads="1"/>
          </p:cNvSpPr>
          <p:nvPr userDrawn="1"/>
        </p:nvSpPr>
        <p:spPr bwMode="auto">
          <a:xfrm>
            <a:off x="450850" y="6537325"/>
            <a:ext cx="9731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eaLnBrk="0" hangingPunct="0">
              <a:spcBef>
                <a:spcPct val="50000"/>
              </a:spcBef>
              <a:defRPr/>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sp>
        <p:nvSpPr>
          <p:cNvPr id="1066" name="Rectangle 42"/>
          <p:cNvSpPr>
            <a:spLocks noChangeArrowheads="1"/>
          </p:cNvSpPr>
          <p:nvPr userDrawn="1"/>
        </p:nvSpPr>
        <p:spPr bwMode="auto">
          <a:xfrm>
            <a:off x="7485785" y="6526213"/>
            <a:ext cx="812800" cy="244475"/>
          </a:xfrm>
          <a:prstGeom prst="rect">
            <a:avLst/>
          </a:prstGeom>
          <a:noFill/>
          <a:ln w="12700">
            <a:noFill/>
            <a:miter lim="800000"/>
            <a:headEnd/>
            <a:tailEnd/>
          </a:ln>
          <a:effectLst/>
        </p:spPr>
        <p:txBody>
          <a:bodyPr wrap="none" anchor="ctr">
            <a:spAutoFit/>
          </a:bodyPr>
          <a:lstStyle/>
          <a:p>
            <a:pPr algn="ctr" eaLnBrk="0" hangingPunct="0">
              <a:defRPr/>
            </a:pPr>
            <a:r>
              <a:rPr lang="en-US" sz="1000" b="1" dirty="0">
                <a:solidFill>
                  <a:srgbClr val="FFFFFF"/>
                </a:solidFill>
                <a:effectLst>
                  <a:outerShdw blurRad="38100" dist="38100" dir="2700000" algn="tl">
                    <a:srgbClr val="000000"/>
                  </a:outerShdw>
                </a:effectLst>
                <a:latin typeface="Comic Sans MS" charset="0"/>
              </a:rPr>
              <a:t>9.65.03b.</a:t>
            </a:r>
          </a:p>
        </p:txBody>
      </p:sp>
    </p:spTree>
    <p:extLst>
      <p:ext uri="{BB962C8B-B14F-4D97-AF65-F5344CB8AC3E}">
        <p14:creationId xmlns:p14="http://schemas.microsoft.com/office/powerpoint/2010/main" val="2345791982"/>
      </p:ext>
    </p:extLst>
  </p:cSld>
  <p:clrMap bg1="dk2" tx1="lt1" bg2="dk1" tx2="lt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ransition spd="slow">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56322" name="Group 4"/>
          <p:cNvGrpSpPr>
            <a:grpSpLocks/>
          </p:cNvGrpSpPr>
          <p:nvPr/>
        </p:nvGrpSpPr>
        <p:grpSpPr bwMode="auto">
          <a:xfrm>
            <a:off x="0" y="0"/>
            <a:ext cx="9145588" cy="6845300"/>
            <a:chOff x="0" y="0"/>
            <a:chExt cx="5761" cy="4312"/>
          </a:xfrm>
        </p:grpSpPr>
        <p:sp>
          <p:nvSpPr>
            <p:cNvPr id="5632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useBgFill="1">
          <p:nvSpPr>
            <p:cNvPr id="5632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GB"/>
            </a:p>
          </p:txBody>
        </p:sp>
      </p:grpSp>
      <p:sp>
        <p:nvSpPr>
          <p:cNvPr id="5632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5632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870873"/>
      </p:ext>
    </p:extLst>
  </p:cSld>
  <p:clrMap bg1="dk2" tx1="lt1" bg2="dk1"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228171"/>
      </p:ext>
    </p:extLst>
  </p:cSld>
  <p:clrMap bg1="dk2" tx1="lt1" bg2="dk1"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9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charset="0"/>
              </a:defRPr>
            </a:lvl1pPr>
          </a:lstStyle>
          <a:p>
            <a:pPr>
              <a:defRPr/>
            </a:pPr>
            <a:fld id="{62331789-2165-914C-94B1-4A60AD1BA4AE}" type="slidenum">
              <a:rPr lang="en-US"/>
              <a:pPr>
                <a:defRPr/>
              </a:pPr>
              <a:t>‹#›</a:t>
            </a:fld>
            <a:endParaRPr lang="en-US"/>
          </a:p>
        </p:txBody>
      </p:sp>
    </p:spTree>
    <p:extLst>
      <p:ext uri="{BB962C8B-B14F-4D97-AF65-F5344CB8AC3E}">
        <p14:creationId xmlns:p14="http://schemas.microsoft.com/office/powerpoint/2010/main" val="2457868894"/>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1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mn-ea"/>
                <a:cs typeface="+mn-cs"/>
              </a:defRPr>
            </a:lvl1pPr>
          </a:lstStyle>
          <a:p>
            <a:pPr>
              <a:defRPr/>
            </a:pPr>
            <a:endParaRPr 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mn-ea"/>
                <a:cs typeface="+mn-cs"/>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0F83574-9170-1648-BBC1-DB483284C79F}" type="slidenum">
              <a:rPr lang="en-US"/>
              <a:pPr>
                <a:defRPr/>
              </a:pPr>
              <a:t>‹#›</a:t>
            </a:fld>
            <a:endParaRPr lang="en-US"/>
          </a:p>
        </p:txBody>
      </p:sp>
    </p:spTree>
    <p:extLst>
      <p:ext uri="{BB962C8B-B14F-4D97-AF65-F5344CB8AC3E}">
        <p14:creationId xmlns:p14="http://schemas.microsoft.com/office/powerpoint/2010/main" val="1343656540"/>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63843" name="Rectangle 3"/>
          <p:cNvSpPr>
            <a:spLocks noChangeArrowheads="1"/>
          </p:cNvSpPr>
          <p:nvPr/>
        </p:nvSpPr>
        <p:spPr bwMode="auto">
          <a:xfrm>
            <a:off x="1216025" y="3070225"/>
            <a:ext cx="268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grpSp>
        <p:nvGrpSpPr>
          <p:cNvPr id="163844" name="Group 4"/>
          <p:cNvGrpSpPr>
            <a:grpSpLocks/>
          </p:cNvGrpSpPr>
          <p:nvPr userDrawn="1"/>
        </p:nvGrpSpPr>
        <p:grpSpPr bwMode="auto">
          <a:xfrm>
            <a:off x="122238" y="4935538"/>
            <a:ext cx="1606550" cy="296862"/>
            <a:chOff x="77" y="3109"/>
            <a:chExt cx="1012" cy="187"/>
          </a:xfrm>
        </p:grpSpPr>
        <p:sp>
          <p:nvSpPr>
            <p:cNvPr id="163934" name="Oval 5"/>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935" name="Oval 6"/>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solidFill>
                  <a:srgbClr val="000000"/>
                </a:solidFill>
              </a:endParaRPr>
            </a:p>
          </p:txBody>
        </p:sp>
        <p:sp>
          <p:nvSpPr>
            <p:cNvPr id="163936" name="Oval 7"/>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937" name="Oval 8"/>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938" name="Line 9"/>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39" name="Line 10"/>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0" name="Line 11"/>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1" name="Line 12"/>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2" name="Line 13"/>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3" name="Line 14"/>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4" name="Rectangle 15"/>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45" name="Rectangle 16"/>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46" name="Rectangle 17"/>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47" name="Oval 18"/>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a:solidFill>
                  <a:srgbClr val="000000"/>
                </a:solidFill>
              </a:endParaRPr>
            </a:p>
          </p:txBody>
        </p:sp>
        <p:sp>
          <p:nvSpPr>
            <p:cNvPr id="163948" name="Arc 19"/>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49" name="Arc 20"/>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50" name="Arc 21"/>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51" name="Oval 22"/>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a:solidFill>
                  <a:srgbClr val="000000"/>
                </a:solidFill>
              </a:endParaRPr>
            </a:p>
          </p:txBody>
        </p:sp>
        <p:sp>
          <p:nvSpPr>
            <p:cNvPr id="163952" name="Arc 23"/>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53" name="Oval 24"/>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a:solidFill>
                  <a:srgbClr val="000000"/>
                </a:solidFill>
              </a:endParaRPr>
            </a:p>
          </p:txBody>
        </p:sp>
      </p:grpSp>
      <p:sp>
        <p:nvSpPr>
          <p:cNvPr id="163845" name="Freeform 2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63846" name="Group 26"/>
          <p:cNvGrpSpPr>
            <a:grpSpLocks/>
          </p:cNvGrpSpPr>
          <p:nvPr/>
        </p:nvGrpSpPr>
        <p:grpSpPr bwMode="auto">
          <a:xfrm>
            <a:off x="3829050" y="5580063"/>
            <a:ext cx="468313" cy="649287"/>
            <a:chOff x="2412" y="3515"/>
            <a:chExt cx="295" cy="409"/>
          </a:xfrm>
        </p:grpSpPr>
        <p:sp>
          <p:nvSpPr>
            <p:cNvPr id="130075" name="Rectangle 27"/>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sz="3600">
                <a:solidFill>
                  <a:srgbClr val="FFFFFF"/>
                </a:solidFill>
                <a:latin typeface="Times" pitchFamily="-112" charset="0"/>
              </a:endParaRPr>
            </a:p>
          </p:txBody>
        </p:sp>
        <p:sp>
          <p:nvSpPr>
            <p:cNvPr id="130076" name="Rectangle 28"/>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a:solidFill>
                  <a:srgbClr val="000000"/>
                </a:solidFill>
                <a:latin typeface="Arial" pitchFamily="-112" charset="0"/>
              </a:endParaRPr>
            </a:p>
          </p:txBody>
        </p:sp>
        <p:sp>
          <p:nvSpPr>
            <p:cNvPr id="130077" name="Rectangle 29"/>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a:solidFill>
                  <a:srgbClr val="000000"/>
                </a:solidFill>
                <a:latin typeface="Arial" pitchFamily="-112" charset="0"/>
              </a:endParaRPr>
            </a:p>
          </p:txBody>
        </p:sp>
        <p:sp>
          <p:nvSpPr>
            <p:cNvPr id="130078" name="Oval 30"/>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a:solidFill>
                  <a:srgbClr val="000000"/>
                </a:solidFill>
                <a:latin typeface="Arial" pitchFamily="-112" charset="0"/>
              </a:endParaRPr>
            </a:p>
          </p:txBody>
        </p:sp>
        <p:sp>
          <p:nvSpPr>
            <p:cNvPr id="163931" name="Rectangle 31"/>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32" name="Rectangle 32"/>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solidFill>
                  <a:srgbClr val="000000"/>
                </a:solidFill>
              </a:endParaRPr>
            </a:p>
          </p:txBody>
        </p:sp>
        <p:sp>
          <p:nvSpPr>
            <p:cNvPr id="163933" name="Rectangle 33"/>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endParaRPr lang="en-US">
                <a:solidFill>
                  <a:srgbClr val="000000"/>
                </a:solidFill>
              </a:endParaRPr>
            </a:p>
          </p:txBody>
        </p:sp>
      </p:grpSp>
      <p:grpSp>
        <p:nvGrpSpPr>
          <p:cNvPr id="163847" name="Group 34"/>
          <p:cNvGrpSpPr>
            <a:grpSpLocks/>
          </p:cNvGrpSpPr>
          <p:nvPr/>
        </p:nvGrpSpPr>
        <p:grpSpPr bwMode="auto">
          <a:xfrm>
            <a:off x="5481638" y="588963"/>
            <a:ext cx="703262" cy="958850"/>
            <a:chOff x="3883" y="688"/>
            <a:chExt cx="576" cy="792"/>
          </a:xfrm>
        </p:grpSpPr>
        <p:sp>
          <p:nvSpPr>
            <p:cNvPr id="163924" name="Rectangle 35"/>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endParaRPr lang="en-US">
                <a:solidFill>
                  <a:srgbClr val="000000"/>
                </a:solidFill>
              </a:endParaRPr>
            </a:p>
          </p:txBody>
        </p:sp>
        <p:sp>
          <p:nvSpPr>
            <p:cNvPr id="163925" name="Rectangle 36"/>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endParaRPr lang="en-US">
                <a:solidFill>
                  <a:srgbClr val="000000"/>
                </a:solidFill>
              </a:endParaRPr>
            </a:p>
          </p:txBody>
        </p:sp>
        <p:sp>
          <p:nvSpPr>
            <p:cNvPr id="163926" name="Rectangle 37"/>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163848" name="Group 38"/>
          <p:cNvGrpSpPr>
            <a:grpSpLocks/>
          </p:cNvGrpSpPr>
          <p:nvPr/>
        </p:nvGrpSpPr>
        <p:grpSpPr bwMode="auto">
          <a:xfrm>
            <a:off x="223838" y="6316663"/>
            <a:ext cx="8704262" cy="828675"/>
            <a:chOff x="149" y="3969"/>
            <a:chExt cx="5483" cy="522"/>
          </a:xfrm>
        </p:grpSpPr>
        <p:sp>
          <p:nvSpPr>
            <p:cNvPr id="130087" name="Line 39"/>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88" name="Rectangle 40"/>
            <p:cNvSpPr>
              <a:spLocks noChangeArrowheads="1"/>
            </p:cNvSpPr>
            <p:nvPr/>
          </p:nvSpPr>
          <p:spPr bwMode="auto">
            <a:xfrm>
              <a:off x="1931" y="3969"/>
              <a:ext cx="1844" cy="522"/>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en-US" sz="2400" b="1" dirty="0">
                  <a:solidFill>
                    <a:srgbClr val="000000"/>
                  </a:solidFill>
                  <a:latin typeface="Times" charset="0"/>
                </a:rPr>
                <a:t> </a:t>
              </a:r>
              <a:r>
                <a:rPr lang="en-US" sz="2400" b="1" dirty="0">
                  <a:solidFill>
                    <a:srgbClr val="618FFD"/>
                  </a:solidFill>
                  <a:latin typeface="Times" charset="0"/>
                </a:rPr>
                <a:t>The </a:t>
              </a:r>
              <a:r>
                <a:rPr lang="en-US" altLang="ja-JP" sz="2400" b="1" dirty="0">
                  <a:solidFill>
                    <a:srgbClr val="618FFD"/>
                  </a:solidFill>
                  <a:latin typeface="Times" charset="0"/>
                </a:rPr>
                <a:t>"</a:t>
              </a:r>
              <a:r>
                <a:rPr lang="en-US" sz="2400" b="1" dirty="0">
                  <a:solidFill>
                    <a:srgbClr val="618FFD"/>
                  </a:solidFill>
                  <a:latin typeface="Times" charset="0"/>
                </a:rPr>
                <a:t>Opened</a:t>
              </a:r>
              <a:r>
                <a:rPr lang="en-US" altLang="ja-JP" sz="2400" b="1" dirty="0">
                  <a:solidFill>
                    <a:srgbClr val="618FFD"/>
                  </a:solidFill>
                  <a:latin typeface="Times" charset="0"/>
                </a:rPr>
                <a:t>"</a:t>
              </a:r>
              <a:r>
                <a:rPr lang="en-US" sz="2400" b="1" dirty="0">
                  <a:solidFill>
                    <a:srgbClr val="618FFD"/>
                  </a:solidFill>
                  <a:latin typeface="Times" charset="0"/>
                </a:rPr>
                <a:t> Bible</a:t>
              </a:r>
              <a:endParaRPr lang="en-US" sz="2400" b="1" dirty="0">
                <a:solidFill>
                  <a:srgbClr val="000000"/>
                </a:solidFill>
                <a:latin typeface="Times" charset="0"/>
              </a:endParaRPr>
            </a:p>
          </p:txBody>
        </p:sp>
        <p:sp>
          <p:nvSpPr>
            <p:cNvPr id="130089" name="Line 41"/>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0" name="Line 42"/>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1" name="Line 43"/>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grpSp>
      <p:grpSp>
        <p:nvGrpSpPr>
          <p:cNvPr id="163849" name="Group 44"/>
          <p:cNvGrpSpPr>
            <a:grpSpLocks/>
          </p:cNvGrpSpPr>
          <p:nvPr/>
        </p:nvGrpSpPr>
        <p:grpSpPr bwMode="auto">
          <a:xfrm>
            <a:off x="206375" y="311150"/>
            <a:ext cx="8742363" cy="317500"/>
            <a:chOff x="130" y="196"/>
            <a:chExt cx="5483" cy="200"/>
          </a:xfrm>
        </p:grpSpPr>
        <p:sp>
          <p:nvSpPr>
            <p:cNvPr id="130093" name="Line 45"/>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4" name="Line 46"/>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5" name="Line 47"/>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6" name="Line 48"/>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7" name="Line 49"/>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8" name="Line 50"/>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grpSp>
      <p:sp>
        <p:nvSpPr>
          <p:cNvPr id="163850" name="Line 51"/>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1" name="Line 52"/>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2" name="Line 53"/>
          <p:cNvSpPr>
            <a:spLocks noChangeShapeType="1"/>
          </p:cNvSpPr>
          <p:nvPr/>
        </p:nvSpPr>
        <p:spPr bwMode="auto">
          <a:xfrm flipH="1">
            <a:off x="5170488" y="4265613"/>
            <a:ext cx="842962"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3" name="Line 54"/>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4" name="Line 55"/>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5" name="Line 56"/>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6" name="Line 57"/>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7" name="Line 58"/>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8" name="Line 59"/>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9" name="Line 60"/>
          <p:cNvSpPr>
            <a:spLocks noChangeShapeType="1"/>
          </p:cNvSpPr>
          <p:nvPr/>
        </p:nvSpPr>
        <p:spPr bwMode="auto">
          <a:xfrm rot="-924446">
            <a:off x="2657475" y="3402013"/>
            <a:ext cx="530225" cy="960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0" name="Line 61"/>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1" name="Line 62"/>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2" name="Line 63"/>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3" name="Line 64"/>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4" name="Line 65"/>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5" name="Line 66"/>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6" name="Line 67"/>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7" name="Line 68"/>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3868" name="Group 69"/>
          <p:cNvGrpSpPr>
            <a:grpSpLocks/>
          </p:cNvGrpSpPr>
          <p:nvPr userDrawn="1"/>
        </p:nvGrpSpPr>
        <p:grpSpPr bwMode="auto">
          <a:xfrm>
            <a:off x="7037388" y="4754563"/>
            <a:ext cx="1862137" cy="484187"/>
            <a:chOff x="4433" y="2959"/>
            <a:chExt cx="1173" cy="305"/>
          </a:xfrm>
        </p:grpSpPr>
        <p:sp>
          <p:nvSpPr>
            <p:cNvPr id="163892" name="Oval 70"/>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893" name="Oval 71"/>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solidFill>
                  <a:srgbClr val="000000"/>
                </a:solidFill>
              </a:endParaRPr>
            </a:p>
          </p:txBody>
        </p:sp>
        <p:sp>
          <p:nvSpPr>
            <p:cNvPr id="163894" name="Oval 72"/>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895" name="Oval 73"/>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896" name="Line 74"/>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97" name="Line 75"/>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98" name="Line 76"/>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99" name="Line 77"/>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00" name="Line 78"/>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01" name="Line 79"/>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02" name="Rectangle 80"/>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03" name="Rectangle 81"/>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04" name="Rectangle 82"/>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05" name="Oval 83"/>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solidFill>
                  <a:srgbClr val="000000"/>
                </a:solidFill>
              </a:endParaRPr>
            </a:p>
          </p:txBody>
        </p:sp>
        <p:sp>
          <p:nvSpPr>
            <p:cNvPr id="163906" name="Arc 84"/>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07" name="Arc 85"/>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08" name="Arc 86"/>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09" name="Oval 87"/>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solidFill>
                  <a:srgbClr val="000000"/>
                </a:solidFill>
              </a:endParaRPr>
            </a:p>
          </p:txBody>
        </p:sp>
        <p:sp>
          <p:nvSpPr>
            <p:cNvPr id="163910" name="Arc 88"/>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11" name="Oval 89"/>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solidFill>
                  <a:srgbClr val="000000"/>
                </a:solidFill>
              </a:endParaRPr>
            </a:p>
          </p:txBody>
        </p:sp>
        <p:sp>
          <p:nvSpPr>
            <p:cNvPr id="163912" name="Line 90"/>
            <p:cNvSpPr>
              <a:spLocks noChangeShapeType="1"/>
            </p:cNvSpPr>
            <p:nvPr/>
          </p:nvSpPr>
          <p:spPr bwMode="auto">
            <a:xfrm rot="20675554" flipH="1">
              <a:off x="4433" y="2959"/>
              <a:ext cx="25" cy="17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3869" name="Line 9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0" name="Line 92"/>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1" name="Line 93"/>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2" name="Line 94"/>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3" name="Line 95"/>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4" name="Freeform 96"/>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5" name="Freeform 97"/>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6" name="Freeform 98"/>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7" name="Freeform 99"/>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8" name="Freeform 100"/>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9" name="Freeform 101"/>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0" name="Freeform 102"/>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1" name="Freeform 103"/>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2" name="Freeform 104"/>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3" name="Freeform 105"/>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4" name="Freeform 106"/>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5" name="Freeform 107"/>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6" name="Freeform 108"/>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7" name="Freeform 109"/>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8" name="Freeform 110"/>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9" name="Freeform 111"/>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98" name="Text Box 112"/>
          <p:cNvSpPr txBox="1">
            <a:spLocks noChangeArrowheads="1"/>
          </p:cNvSpPr>
          <p:nvPr userDrawn="1"/>
        </p:nvSpPr>
        <p:spPr bwMode="auto">
          <a:xfrm>
            <a:off x="479425" y="6453188"/>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130161" name="Rectangle 113"/>
          <p:cNvSpPr>
            <a:spLocks noChangeArrowheads="1"/>
          </p:cNvSpPr>
          <p:nvPr userDrawn="1"/>
        </p:nvSpPr>
        <p:spPr bwMode="auto">
          <a:xfrm>
            <a:off x="7618413" y="6427788"/>
            <a:ext cx="661987" cy="268287"/>
          </a:xfrm>
          <a:prstGeom prst="rect">
            <a:avLst/>
          </a:prstGeom>
          <a:noFill/>
          <a:ln w="12700">
            <a:noFill/>
            <a:miter lim="800000"/>
            <a:headEnd/>
            <a:tailEnd/>
          </a:ln>
          <a:effectLst/>
        </p:spPr>
        <p:txBody>
          <a:bodyPr wrap="none" anchor="ctr">
            <a:spAutoFit/>
          </a:bodyPr>
          <a:lstStyle/>
          <a:p>
            <a:pPr algn="ctr">
              <a:defRPr/>
            </a:pPr>
            <a:r>
              <a:rPr lang="en-US" b="1">
                <a:solidFill>
                  <a:srgbClr val="FFFFFF"/>
                </a:solidFill>
                <a:effectLst>
                  <a:outerShdw blurRad="38100" dist="38100" dir="2700000" algn="tl">
                    <a:srgbClr val="000000"/>
                  </a:outerShdw>
                </a:effectLst>
                <a:latin typeface="Comic Sans MS" charset="0"/>
              </a:rPr>
              <a:t>7.5.06.</a:t>
            </a:r>
            <a:endParaRPr lang="en-US" b="1">
              <a:solidFill>
                <a:srgbClr val="000000"/>
              </a:solidFill>
              <a:effectLst>
                <a:outerShdw blurRad="38100" dist="38100" dir="2700000" algn="tl">
                  <a:srgbClr val="FFFFFF"/>
                </a:outerShdw>
              </a:effectLst>
              <a:latin typeface="Comic Sans MS" charset="0"/>
            </a:endParaRPr>
          </a:p>
        </p:txBody>
      </p:sp>
    </p:spTree>
    <p:extLst>
      <p:ext uri="{BB962C8B-B14F-4D97-AF65-F5344CB8AC3E}">
        <p14:creationId xmlns:p14="http://schemas.microsoft.com/office/powerpoint/2010/main" val="1438083522"/>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spd="slow">
    <p:cu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12" charset="0"/>
        </a:defRPr>
      </a:lvl6pPr>
      <a:lvl7pPr marL="914400" algn="ctr" rtl="0" eaLnBrk="0" fontAlgn="base" hangingPunct="0">
        <a:spcBef>
          <a:spcPct val="0"/>
        </a:spcBef>
        <a:spcAft>
          <a:spcPct val="0"/>
        </a:spcAft>
        <a:defRPr sz="4400">
          <a:solidFill>
            <a:schemeClr val="tx2"/>
          </a:solidFill>
          <a:latin typeface="Times" pitchFamily="-112" charset="0"/>
        </a:defRPr>
      </a:lvl7pPr>
      <a:lvl8pPr marL="1371600" algn="ctr" rtl="0" eaLnBrk="0" fontAlgn="base" hangingPunct="0">
        <a:spcBef>
          <a:spcPct val="0"/>
        </a:spcBef>
        <a:spcAft>
          <a:spcPct val="0"/>
        </a:spcAft>
        <a:defRPr sz="4400">
          <a:solidFill>
            <a:schemeClr val="tx2"/>
          </a:solidFill>
          <a:latin typeface="Times" pitchFamily="-112" charset="0"/>
        </a:defRPr>
      </a:lvl8pPr>
      <a:lvl9pPr marL="1828800" algn="ctr"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11"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111"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43942464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64866" name="Group 4"/>
          <p:cNvGrpSpPr>
            <a:grpSpLocks/>
          </p:cNvGrpSpPr>
          <p:nvPr/>
        </p:nvGrpSpPr>
        <p:grpSpPr bwMode="auto">
          <a:xfrm>
            <a:off x="0" y="0"/>
            <a:ext cx="9145588" cy="6845300"/>
            <a:chOff x="0" y="0"/>
            <a:chExt cx="5761" cy="4312"/>
          </a:xfrm>
        </p:grpSpPr>
        <p:sp>
          <p:nvSpPr>
            <p:cNvPr id="16486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16487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6486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6486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285018"/>
      </p:ext>
    </p:extLst>
  </p:cSld>
  <p:clrMap bg1="dk2" tx1="lt1" bg2="dk1" tx2="lt2" accent1="accent1" accent2="accent2" accent3="accent3" accent4="accent4" accent5="accent5" accent6="accent6" hlink="hlink" folHlink="folHlink"/>
  <p:sldLayoutIdLst>
    <p:sldLayoutId id="214748437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1.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97.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8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0.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76200" y="685800"/>
            <a:ext cx="4267200" cy="3581400"/>
          </a:xfrm>
          <a:effectLst>
            <a:outerShdw blurRad="63500" dist="107763" dir="8100000" algn="ctr" rotWithShape="0">
              <a:srgbClr val="000000">
                <a:alpha val="74998"/>
              </a:srgbClr>
            </a:outerShdw>
          </a:effectLst>
        </p:spPr>
        <p:txBody>
          <a:bodyPr/>
          <a:lstStyle/>
          <a:p>
            <a:pPr>
              <a:defRPr/>
            </a:pPr>
            <a:r>
              <a:rPr lang="ar-JO" sz="6000" dirty="0"/>
              <a:t>لاهوت العهد القديم الكتابي</a:t>
            </a:r>
            <a:endParaRPr lang="en-US" sz="6000" dirty="0"/>
          </a:p>
        </p:txBody>
      </p:sp>
      <p:pic>
        <p:nvPicPr>
          <p:cNvPr id="284674" name="Picture 15" descr="j02161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5A4B91A-31E0-41E5-AABF-C6D4055EB412}"/>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371600" y="609600"/>
            <a:ext cx="7772400" cy="1143000"/>
          </a:xfrm>
        </p:spPr>
        <p:txBody>
          <a:bodyPr/>
          <a:lstStyle/>
          <a:p>
            <a:r>
              <a:rPr lang="ar-JO" sz="4000" dirty="0">
                <a:latin typeface="Arial" charset="0"/>
                <a:ea typeface="ＭＳ Ｐゴシック" charset="0"/>
                <a:cs typeface="ＭＳ Ｐゴシック" charset="0"/>
              </a:rPr>
              <a:t>آراء حول موضوع العهد القديم الرئيسي</a:t>
            </a:r>
            <a:endParaRPr lang="en-US" sz="4000" dirty="0">
              <a:latin typeface="Arial" charset="0"/>
              <a:ea typeface="ＭＳ Ｐゴシック" charset="0"/>
              <a:cs typeface="ＭＳ Ｐゴシック" charset="0"/>
            </a:endParaRPr>
          </a:p>
        </p:txBody>
      </p:sp>
      <p:sp>
        <p:nvSpPr>
          <p:cNvPr id="303106" name="Rectangle 3"/>
          <p:cNvSpPr>
            <a:spLocks noGrp="1" noChangeArrowheads="1"/>
          </p:cNvSpPr>
          <p:nvPr>
            <p:ph type="body" sz="half" idx="1"/>
          </p:nvPr>
        </p:nvSpPr>
        <p:spPr>
          <a:xfrm>
            <a:off x="76200" y="2514600"/>
            <a:ext cx="9067800" cy="3124200"/>
          </a:xfrm>
        </p:spPr>
        <p:txBody>
          <a:bodyPr/>
          <a:lstStyle/>
          <a:p>
            <a:pPr marL="609600" indent="-609600" algn="r">
              <a:lnSpc>
                <a:spcPct val="80000"/>
              </a:lnSpc>
              <a:buNone/>
            </a:pPr>
            <a:r>
              <a:rPr lang="ar-JO" sz="3200" dirty="0">
                <a:latin typeface="Arial" charset="0"/>
                <a:ea typeface="ＭＳ Ｐゴシック" charset="0"/>
                <a:cs typeface="ＭＳ Ｐゴシック" charset="0"/>
              </a:rPr>
              <a:t>أ. فداء الإنسان</a:t>
            </a:r>
          </a:p>
          <a:p>
            <a:pPr marL="609600" indent="-609600" algn="r">
              <a:lnSpc>
                <a:spcPct val="80000"/>
              </a:lnSpc>
              <a:buNone/>
            </a:pPr>
            <a:r>
              <a:rPr lang="ar-JO" sz="3200" dirty="0">
                <a:latin typeface="Arial" charset="0"/>
                <a:ea typeface="ＭＳ Ｐゴシック" charset="0"/>
                <a:cs typeface="ＭＳ Ｐゴシック" charset="0"/>
              </a:rPr>
              <a:t>ب. مجد الله</a:t>
            </a:r>
            <a:endParaRPr lang="en-US" sz="3200" dirty="0">
              <a:latin typeface="Arial" charset="0"/>
              <a:ea typeface="ＭＳ Ｐゴシック" charset="0"/>
              <a:cs typeface="ＭＳ Ｐゴシック" charset="0"/>
            </a:endParaRPr>
          </a:p>
        </p:txBody>
      </p:sp>
      <p:pic>
        <p:nvPicPr>
          <p:cNvPr id="303107" name="Picture 4"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3108" name="Picture 5"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3109"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42"/>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r>
              <a:rPr lang="en-US" sz="2800">
                <a:solidFill>
                  <a:schemeClr val="bg1"/>
                </a:solidFill>
                <a:latin typeface="Times" charset="0"/>
                <a:ea typeface="ＭＳ Ｐゴシック" charset="0"/>
                <a:cs typeface="ＭＳ Ｐゴシック" charset="0"/>
              </a:rPr>
              <a:t>The Glory of God</a:t>
            </a:r>
          </a:p>
        </p:txBody>
      </p:sp>
      <p:grpSp>
        <p:nvGrpSpPr>
          <p:cNvPr id="305154" name="Group 43"/>
          <p:cNvGrpSpPr>
            <a:grpSpLocks/>
          </p:cNvGrpSpPr>
          <p:nvPr/>
        </p:nvGrpSpPr>
        <p:grpSpPr bwMode="auto">
          <a:xfrm>
            <a:off x="0" y="0"/>
            <a:ext cx="9144000" cy="6858000"/>
            <a:chOff x="0" y="0"/>
            <a:chExt cx="5760" cy="4320"/>
          </a:xfrm>
        </p:grpSpPr>
        <p:pic>
          <p:nvPicPr>
            <p:cNvPr id="305155"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6" name="WordArt 45"/>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rPr>
                <a:t>مجد الله</a:t>
              </a:r>
              <a:endParaRPr kumimoji="0" lang="en-US"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endParaRPr>
            </a:p>
          </p:txBody>
        </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Line 1026"/>
          <p:cNvSpPr>
            <a:spLocks noChangeShapeType="1"/>
          </p:cNvSpPr>
          <p:nvPr/>
        </p:nvSpPr>
        <p:spPr bwMode="auto">
          <a:xfrm>
            <a:off x="3455988" y="1546225"/>
            <a:ext cx="1817687" cy="0"/>
          </a:xfrm>
          <a:prstGeom prst="line">
            <a:avLst/>
          </a:prstGeom>
          <a:noFill/>
          <a:ln w="25400">
            <a:solidFill>
              <a:srgbClr val="777777"/>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7091" name="Rectangle 1027"/>
          <p:cNvSpPr>
            <a:spLocks noChangeArrowheads="1"/>
          </p:cNvSpPr>
          <p:nvPr/>
        </p:nvSpPr>
        <p:spPr bwMode="auto">
          <a:xfrm>
            <a:off x="1963738" y="4578350"/>
            <a:ext cx="817562" cy="4591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Times" pitchFamily="-112" charset="0"/>
                <a:ea typeface="ＭＳ Ｐゴシック" charset="0"/>
              </a:rPr>
              <a:t>1</a:t>
            </a:r>
            <a:endParaRPr kumimoji="0" lang="en-US" sz="24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2" name="Rectangle 102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2</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3" name="Rectangle 102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3</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4" name="Rectangle 1030"/>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4</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5" name="Rectangle 103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5</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307207" name="Rectangle 1032"/>
          <p:cNvSpPr>
            <a:spLocks noChangeArrowheads="1"/>
          </p:cNvSpPr>
          <p:nvPr/>
        </p:nvSpPr>
        <p:spPr bwMode="auto">
          <a:xfrm>
            <a:off x="6018213" y="3384550"/>
            <a:ext cx="817562"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charset="0"/>
                <a:ea typeface="ＭＳ Ｐゴシック" charset="0"/>
              </a:rPr>
              <a:t>6</a:t>
            </a:r>
            <a:endParaRPr kumimoji="0" lang="en-US" sz="2800" b="1" i="0" u="none" strike="noStrike" kern="1200" cap="none" spc="0" normalizeH="0" baseline="0" noProof="0" dirty="0">
              <a:ln>
                <a:noFill/>
              </a:ln>
              <a:solidFill>
                <a:srgbClr val="FFFF00"/>
              </a:solidFill>
              <a:effectLst/>
              <a:uLnTx/>
              <a:uFillTx/>
              <a:latin typeface="Times" charset="0"/>
              <a:ea typeface="ＭＳ Ｐゴシック" charset="0"/>
            </a:endParaRPr>
          </a:p>
        </p:txBody>
      </p:sp>
      <p:sp>
        <p:nvSpPr>
          <p:cNvPr id="217097" name="Rectangle 103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7</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8" name="Rectangle 1034"/>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8</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307210" name="Freeform 103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7100" name="Oval 1036"/>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itchFamily="-112" charset="0"/>
              <a:ea typeface="ＭＳ Ｐゴシック" charset="0"/>
            </a:endParaRPr>
          </a:p>
        </p:txBody>
      </p:sp>
      <p:grpSp>
        <p:nvGrpSpPr>
          <p:cNvPr id="307212" name="Group 1037"/>
          <p:cNvGrpSpPr>
            <a:grpSpLocks/>
          </p:cNvGrpSpPr>
          <p:nvPr/>
        </p:nvGrpSpPr>
        <p:grpSpPr bwMode="auto">
          <a:xfrm>
            <a:off x="2133600" y="2870200"/>
            <a:ext cx="5403850" cy="2452688"/>
            <a:chOff x="1344" y="1808"/>
            <a:chExt cx="3404" cy="1545"/>
          </a:xfrm>
        </p:grpSpPr>
        <p:sp>
          <p:nvSpPr>
            <p:cNvPr id="307222" name="Line 103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3" name="Line 103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4" name="Line 104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5" name="Line 104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6" name="Line 104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7" name="Line 104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8" name="Line 104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9" name="Line 104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7110" name="Rectangle 1046"/>
            <p:cNvSpPr>
              <a:spLocks noChangeArrowheads="1"/>
            </p:cNvSpPr>
            <p:nvPr/>
          </p:nvSpPr>
          <p:spPr bwMode="auto">
            <a:xfrm rot="5246759">
              <a:off x="2189" y="2384"/>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النبوات</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1" name="Rectangle 104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C0128"/>
                  </a:solidFill>
                  <a:effectLst/>
                  <a:uLnTx/>
                  <a:uFillTx/>
                  <a:latin typeface="Helvetica BlackOblique" charset="0"/>
                  <a:ea typeface="ＭＳ Ｐゴシック" charset="0"/>
                </a:rPr>
                <a:t>الرؤيا</a:t>
              </a:r>
              <a:endParaRPr kumimoji="0" lang="en-US" sz="16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2" name="Rectangle 1048"/>
            <p:cNvSpPr>
              <a:spLocks noChangeArrowheads="1"/>
            </p:cNvSpPr>
            <p:nvPr/>
          </p:nvSpPr>
          <p:spPr bwMode="auto">
            <a:xfrm rot="3267768">
              <a:off x="1817" y="2524"/>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الكتابات</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3" name="Rectangle 1049"/>
            <p:cNvSpPr>
              <a:spLocks noChangeArrowheads="1"/>
            </p:cNvSpPr>
            <p:nvPr/>
          </p:nvSpPr>
          <p:spPr bwMode="auto">
            <a:xfrm rot="20643327">
              <a:off x="3427"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الرسائل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4" name="Rectangle 1050"/>
            <p:cNvSpPr>
              <a:spLocks noChangeArrowheads="1"/>
            </p:cNvSpPr>
            <p:nvPr/>
          </p:nvSpPr>
          <p:spPr bwMode="auto">
            <a:xfrm rot="19276533">
              <a:off x="3353" y="2466"/>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أعمال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5" name="Rectangle 1051"/>
            <p:cNvSpPr>
              <a:spLocks noChangeArrowheads="1"/>
            </p:cNvSpPr>
            <p:nvPr/>
          </p:nvSpPr>
          <p:spPr bwMode="auto">
            <a:xfrm rot="1755647">
              <a:off x="1601" y="2790"/>
              <a:ext cx="1041"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التاريخ</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6" name="Rectangle 105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الشريعة</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7" name="Rectangle 1053"/>
            <p:cNvSpPr>
              <a:spLocks noChangeArrowheads="1"/>
            </p:cNvSpPr>
            <p:nvPr/>
          </p:nvSpPr>
          <p:spPr bwMode="auto">
            <a:xfrm rot="18254599">
              <a:off x="2947" y="2338"/>
              <a:ext cx="749" cy="23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الأناجيل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grpSp>
      <p:sp>
        <p:nvSpPr>
          <p:cNvPr id="217118" name="Rectangle 1054"/>
          <p:cNvSpPr>
            <a:spLocks noChangeArrowheads="1"/>
          </p:cNvSpPr>
          <p:nvPr/>
        </p:nvSpPr>
        <p:spPr bwMode="auto">
          <a:xfrm>
            <a:off x="3548062" y="182563"/>
            <a:ext cx="1524003"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rPr>
              <a:t>1600 سنة</a:t>
            </a:r>
            <a:endParaRPr kumimoji="0" lang="en-US"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endParaRPr>
          </a:p>
        </p:txBody>
      </p:sp>
      <p:sp>
        <p:nvSpPr>
          <p:cNvPr id="217119" name="Rectangle 1055"/>
          <p:cNvSpPr>
            <a:spLocks noChangeArrowheads="1"/>
          </p:cNvSpPr>
          <p:nvPr/>
        </p:nvSpPr>
        <p:spPr bwMode="auto">
          <a:xfrm>
            <a:off x="3643306" y="531813"/>
            <a:ext cx="1214446"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rPr>
              <a:t>40 كاتب</a:t>
            </a:r>
            <a:endParaRPr kumimoji="0" lang="en-US"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endParaRPr>
          </a:p>
        </p:txBody>
      </p:sp>
      <p:sp>
        <p:nvSpPr>
          <p:cNvPr id="217120" name="Rectangle 1056"/>
          <p:cNvSpPr>
            <a:spLocks noChangeArrowheads="1"/>
          </p:cNvSpPr>
          <p:nvPr/>
        </p:nvSpPr>
        <p:spPr bwMode="auto">
          <a:xfrm>
            <a:off x="3670300" y="968375"/>
            <a:ext cx="1685925" cy="33337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EF800"/>
                </a:solidFill>
                <a:effectLst/>
                <a:uLnTx/>
                <a:uFillTx/>
                <a:latin typeface="Times" pitchFamily="-112" charset="0"/>
                <a:ea typeface="ＭＳ Ｐゴシック" charset="0"/>
              </a:rPr>
              <a:t>موضوع واحد</a:t>
            </a:r>
            <a:endParaRPr kumimoji="0" lang="en-US" sz="1600" b="1" i="0" u="none" strike="noStrike" kern="1200" cap="none" spc="0" normalizeH="0" baseline="0" noProof="0" dirty="0">
              <a:ln>
                <a:noFill/>
              </a:ln>
              <a:solidFill>
                <a:srgbClr val="FEF800"/>
              </a:solidFill>
              <a:effectLst/>
              <a:uLnTx/>
              <a:uFillTx/>
              <a:latin typeface="Times" pitchFamily="-112" charset="0"/>
              <a:ea typeface="ＭＳ Ｐゴシック" charset="0"/>
            </a:endParaRPr>
          </a:p>
        </p:txBody>
      </p:sp>
      <p:sp>
        <p:nvSpPr>
          <p:cNvPr id="217121" name="Rectangle 1057"/>
          <p:cNvSpPr>
            <a:spLocks noChangeArrowheads="1"/>
          </p:cNvSpPr>
          <p:nvPr/>
        </p:nvSpPr>
        <p:spPr bwMode="auto">
          <a:xfrm>
            <a:off x="3055938" y="1179513"/>
            <a:ext cx="2868612" cy="39370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EF800"/>
                </a:solidFill>
                <a:effectLst/>
                <a:uLnTx/>
                <a:uFillTx/>
                <a:latin typeface="Lucida Handwriting" pitchFamily="-112" charset="0"/>
                <a:ea typeface="ＭＳ Ｐゴシック" charset="0"/>
              </a:rPr>
              <a:t>مجد الله</a:t>
            </a:r>
            <a:endParaRPr kumimoji="0" lang="en-US" sz="2000" b="1" i="0" u="none" strike="noStrike" kern="1200" cap="none" spc="0" normalizeH="0" baseline="0" noProof="0" dirty="0">
              <a:ln>
                <a:noFill/>
              </a:ln>
              <a:solidFill>
                <a:srgbClr val="FEF800"/>
              </a:solidFill>
              <a:effectLst/>
              <a:uLnTx/>
              <a:uFillTx/>
              <a:latin typeface="Lucida Handwriting" pitchFamily="-112" charset="0"/>
              <a:ea typeface="ＭＳ Ｐゴシック" charset="0"/>
            </a:endParaRPr>
          </a:p>
        </p:txBody>
      </p:sp>
      <p:sp>
        <p:nvSpPr>
          <p:cNvPr id="307217" name="Text Box 1062"/>
          <p:cNvSpPr txBox="1">
            <a:spLocks noChangeArrowheads="1"/>
          </p:cNvSpPr>
          <p:nvPr/>
        </p:nvSpPr>
        <p:spPr bwMode="auto">
          <a:xfrm>
            <a:off x="8085138" y="6445250"/>
            <a:ext cx="3397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omic Sans MS" charset="0"/>
                <a:ea typeface="ＭＳ Ｐゴシック" charset="0"/>
              </a:rPr>
              <a:t>15</a:t>
            </a:r>
          </a:p>
        </p:txBody>
      </p:sp>
      <p:sp>
        <p:nvSpPr>
          <p:cNvPr id="217127" name="Rectangle 1063"/>
          <p:cNvSpPr>
            <a:spLocks noChangeArrowheads="1"/>
          </p:cNvSpPr>
          <p:nvPr/>
        </p:nvSpPr>
        <p:spPr bwMode="auto">
          <a:xfrm>
            <a:off x="7621588" y="6438900"/>
            <a:ext cx="658812"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7.5.06.</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307219" name="Text Box 1064"/>
          <p:cNvSpPr txBox="1">
            <a:spLocks noChangeArrowheads="1"/>
          </p:cNvSpPr>
          <p:nvPr/>
        </p:nvSpPr>
        <p:spPr bwMode="auto">
          <a:xfrm>
            <a:off x="8469313" y="6356350"/>
            <a:ext cx="5826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omic Sans MS" charset="0"/>
                <a:ea typeface="ＭＳ Ｐゴシック" charset="0"/>
              </a:rPr>
              <a:t>2</a:t>
            </a:r>
            <a:endParaRPr kumimoji="0" lang="en-US" sz="4000" b="1"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07220" name="Text Box 1065"/>
          <p:cNvSpPr txBox="1">
            <a:spLocks noChangeArrowheads="1"/>
          </p:cNvSpPr>
          <p:nvPr/>
        </p:nvSpPr>
        <p:spPr bwMode="auto">
          <a:xfrm>
            <a:off x="481013" y="6443663"/>
            <a:ext cx="91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charset="0"/>
                <a:ea typeface="ＭＳ Ｐゴシック" charset="0"/>
              </a:rPr>
              <a:t>©2003 TBBMI</a:t>
            </a:r>
          </a:p>
        </p:txBody>
      </p:sp>
      <p:sp>
        <p:nvSpPr>
          <p:cNvPr id="307221" name="Rectangle 1066"/>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r>
              <a:rPr lang="ar-JO" sz="2800" dirty="0">
                <a:solidFill>
                  <a:schemeClr val="bg1"/>
                </a:solidFill>
                <a:latin typeface="Times" charset="0"/>
                <a:ea typeface="ＭＳ Ｐゴシック" charset="0"/>
                <a:cs typeface="ＭＳ Ｐゴシック" charset="0"/>
              </a:rPr>
              <a:t>مجد الله</a:t>
            </a:r>
            <a:endParaRPr lang="en-US" sz="2800" dirty="0">
              <a:solidFill>
                <a:schemeClr val="bg1"/>
              </a:solidFill>
              <a:latin typeface="Times" charset="0"/>
              <a:ea typeface="ＭＳ Ｐゴシック" charset="0"/>
              <a:cs typeface="ＭＳ Ｐゴシック"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17121"/>
                                        </p:tgtEl>
                                        <p:attrNameLst>
                                          <p:attrName>style.visibility</p:attrName>
                                        </p:attrNameLst>
                                      </p:cBhvr>
                                      <p:to>
                                        <p:strVal val="visible"/>
                                      </p:to>
                                    </p:set>
                                    <p:anim calcmode="lin" valueType="num">
                                      <p:cBhvr>
                                        <p:cTn id="7" dur="500" fill="hold"/>
                                        <p:tgtEl>
                                          <p:spTgt spid="217121"/>
                                        </p:tgtEl>
                                        <p:attrNameLst>
                                          <p:attrName>ppt_w</p:attrName>
                                        </p:attrNameLst>
                                      </p:cBhvr>
                                      <p:tavLst>
                                        <p:tav tm="0">
                                          <p:val>
                                            <p:strVal val="(6*min(max(#ppt_w*#ppt_h,.3),1)-7.4)/-.7*#ppt_w"/>
                                          </p:val>
                                        </p:tav>
                                        <p:tav tm="100000">
                                          <p:val>
                                            <p:strVal val="#ppt_w"/>
                                          </p:val>
                                        </p:tav>
                                      </p:tavLst>
                                    </p:anim>
                                    <p:anim calcmode="lin" valueType="num">
                                      <p:cBhvr>
                                        <p:cTn id="8" dur="500" fill="hold"/>
                                        <p:tgtEl>
                                          <p:spTgt spid="217121"/>
                                        </p:tgtEl>
                                        <p:attrNameLst>
                                          <p:attrName>ppt_h</p:attrName>
                                        </p:attrNameLst>
                                      </p:cBhvr>
                                      <p:tavLst>
                                        <p:tav tm="0">
                                          <p:val>
                                            <p:strVal val="(6*min(max(#ppt_w*#ppt_h,.3),1)-7.4)/-.7*#ppt_h"/>
                                          </p:val>
                                        </p:tav>
                                        <p:tav tm="100000">
                                          <p:val>
                                            <p:strVal val="#ppt_h"/>
                                          </p:val>
                                        </p:tav>
                                      </p:tavLst>
                                    </p:anim>
                                    <p:anim calcmode="lin" valueType="num">
                                      <p:cBhvr>
                                        <p:cTn id="9" dur="500" fill="hold"/>
                                        <p:tgtEl>
                                          <p:spTgt spid="217121"/>
                                        </p:tgtEl>
                                        <p:attrNameLst>
                                          <p:attrName>ppt_x</p:attrName>
                                        </p:attrNameLst>
                                      </p:cBhvr>
                                      <p:tavLst>
                                        <p:tav tm="0">
                                          <p:val>
                                            <p:fltVal val="0.5"/>
                                          </p:val>
                                        </p:tav>
                                        <p:tav tm="100000">
                                          <p:val>
                                            <p:strVal val="#ppt_x"/>
                                          </p:val>
                                        </p:tav>
                                      </p:tavLst>
                                    </p:anim>
                                    <p:anim calcmode="lin" valueType="num">
                                      <p:cBhvr>
                                        <p:cTn id="10" dur="500" fill="hold"/>
                                        <p:tgtEl>
                                          <p:spTgt spid="21712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17100"/>
                                        </p:tgtEl>
                                        <p:attrNameLst>
                                          <p:attrName>style.visibility</p:attrName>
                                        </p:attrNameLst>
                                      </p:cBhvr>
                                      <p:to>
                                        <p:strVal val="visible"/>
                                      </p:to>
                                    </p:set>
                                    <p:anim calcmode="lin" valueType="num">
                                      <p:cBhvr>
                                        <p:cTn id="14" dur="500" fill="hold"/>
                                        <p:tgtEl>
                                          <p:spTgt spid="217100"/>
                                        </p:tgtEl>
                                        <p:attrNameLst>
                                          <p:attrName>ppt_w</p:attrName>
                                        </p:attrNameLst>
                                      </p:cBhvr>
                                      <p:tavLst>
                                        <p:tav tm="0">
                                          <p:val>
                                            <p:fltVal val="0"/>
                                          </p:val>
                                        </p:tav>
                                        <p:tav tm="100000">
                                          <p:val>
                                            <p:strVal val="#ppt_w"/>
                                          </p:val>
                                        </p:tav>
                                      </p:tavLst>
                                    </p:anim>
                                    <p:anim calcmode="lin" valueType="num">
                                      <p:cBhvr>
                                        <p:cTn id="15" dur="500" fill="hold"/>
                                        <p:tgtEl>
                                          <p:spTgt spid="217100"/>
                                        </p:tgtEl>
                                        <p:attrNameLst>
                                          <p:attrName>ppt_h</p:attrName>
                                        </p:attrNameLst>
                                      </p:cBhvr>
                                      <p:tavLst>
                                        <p:tav tm="0">
                                          <p:val>
                                            <p:fltVal val="0"/>
                                          </p:val>
                                        </p:tav>
                                        <p:tav tm="100000">
                                          <p:val>
                                            <p:strVal val="#ppt_h"/>
                                          </p:val>
                                        </p:tav>
                                      </p:tavLst>
                                    </p:anim>
                                    <p:anim calcmode="lin" valueType="num">
                                      <p:cBhvr>
                                        <p:cTn id="16" dur="500" fill="hold"/>
                                        <p:tgtEl>
                                          <p:spTgt spid="217100"/>
                                        </p:tgtEl>
                                        <p:attrNameLst>
                                          <p:attrName>ppt_x</p:attrName>
                                        </p:attrNameLst>
                                      </p:cBhvr>
                                      <p:tavLst>
                                        <p:tav tm="0">
                                          <p:val>
                                            <p:fltVal val="0.5"/>
                                          </p:val>
                                        </p:tav>
                                        <p:tav tm="100000">
                                          <p:val>
                                            <p:strVal val="#ppt_x"/>
                                          </p:val>
                                        </p:tav>
                                      </p:tavLst>
                                    </p:anim>
                                    <p:anim calcmode="lin" valueType="num">
                                      <p:cBhvr>
                                        <p:cTn id="17" dur="500" fill="hold"/>
                                        <p:tgtEl>
                                          <p:spTgt spid="217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1037"/>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Glory and the Cross</a:t>
            </a:r>
          </a:p>
        </p:txBody>
      </p:sp>
      <p:sp>
        <p:nvSpPr>
          <p:cNvPr id="309250" name="Text Box 1026"/>
          <p:cNvSpPr txBox="1">
            <a:spLocks noChangeArrowheads="1"/>
          </p:cNvSpPr>
          <p:nvPr/>
        </p:nvSpPr>
        <p:spPr bwMode="auto">
          <a:xfrm>
            <a:off x="8102600" y="5892800"/>
            <a:ext cx="952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309251" name="Text Box 1027"/>
          <p:cNvSpPr txBox="1">
            <a:spLocks noChangeArrowheads="1"/>
          </p:cNvSpPr>
          <p:nvPr/>
        </p:nvSpPr>
        <p:spPr bwMode="auto">
          <a:xfrm>
            <a:off x="8218488" y="6361113"/>
            <a:ext cx="9255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omic Sans MS" charset="0"/>
                <a:ea typeface="ＭＳ Ｐゴシック" charset="0"/>
              </a:rPr>
              <a:t>06-31</a:t>
            </a:r>
          </a:p>
        </p:txBody>
      </p:sp>
      <p:pic>
        <p:nvPicPr>
          <p:cNvPr id="309252" name="Picture 102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309253"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390" name="WordArt 1030"/>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rPr>
              <a:t>مجد الله</a:t>
            </a:r>
            <a:endParaRPr kumimoji="0" lang="en-US"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endParaRPr>
          </a:p>
        </p:txBody>
      </p:sp>
      <p:pic>
        <p:nvPicPr>
          <p:cNvPr id="144391" name="Picture 10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74900" y="290513"/>
            <a:ext cx="4392613" cy="627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9256" name="Text Box 1032"/>
          <p:cNvSpPr txBox="1">
            <a:spLocks noChangeArrowheads="1"/>
          </p:cNvSpPr>
          <p:nvPr/>
        </p:nvSpPr>
        <p:spPr bwMode="auto">
          <a:xfrm>
            <a:off x="8720138" y="104775"/>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309257" name="Text Box 1033"/>
          <p:cNvSpPr txBox="1">
            <a:spLocks noChangeArrowheads="1"/>
          </p:cNvSpPr>
          <p:nvPr/>
        </p:nvSpPr>
        <p:spPr bwMode="auto">
          <a:xfrm>
            <a:off x="481013" y="6392863"/>
            <a:ext cx="91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charset="0"/>
                <a:ea typeface="ＭＳ Ｐゴシック" charset="0"/>
              </a:rPr>
              <a:t>©2003 TBBMI</a:t>
            </a:r>
          </a:p>
        </p:txBody>
      </p:sp>
      <p:sp>
        <p:nvSpPr>
          <p:cNvPr id="144394" name="Rectangle 1034"/>
          <p:cNvSpPr>
            <a:spLocks noChangeArrowheads="1"/>
          </p:cNvSpPr>
          <p:nvPr/>
        </p:nvSpPr>
        <p:spPr bwMode="auto">
          <a:xfrm>
            <a:off x="7621588" y="6388100"/>
            <a:ext cx="658812"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7.5.06.</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144395" name="Rectangle 1035"/>
          <p:cNvSpPr>
            <a:spLocks noChangeArrowheads="1"/>
          </p:cNvSpPr>
          <p:nvPr/>
        </p:nvSpPr>
        <p:spPr bwMode="auto">
          <a:xfrm>
            <a:off x="8091488" y="6383338"/>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40</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309260" name="Text Box 1036"/>
          <p:cNvSpPr txBox="1">
            <a:spLocks noChangeArrowheads="1"/>
          </p:cNvSpPr>
          <p:nvPr/>
        </p:nvSpPr>
        <p:spPr bwMode="auto">
          <a:xfrm>
            <a:off x="8502650" y="6375400"/>
            <a:ext cx="323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rPr>
              <a:t>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4390"/>
                                        </p:tgtEl>
                                        <p:attrNameLst>
                                          <p:attrName>style.visibility</p:attrName>
                                        </p:attrNameLst>
                                      </p:cBhvr>
                                      <p:to>
                                        <p:strVal val="visible"/>
                                      </p:to>
                                    </p:set>
                                    <p:animEffect transition="in" filter="wipe(left)">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 calcmode="lin" valueType="num">
                                      <p:cBhvr>
                                        <p:cTn id="12" dur="500" fill="hold"/>
                                        <p:tgtEl>
                                          <p:spTgt spid="144391"/>
                                        </p:tgtEl>
                                        <p:attrNameLst>
                                          <p:attrName>ppt_w</p:attrName>
                                        </p:attrNameLst>
                                      </p:cBhvr>
                                      <p:tavLst>
                                        <p:tav tm="0">
                                          <p:val>
                                            <p:fltVal val="0"/>
                                          </p:val>
                                        </p:tav>
                                        <p:tav tm="100000">
                                          <p:val>
                                            <p:strVal val="#ppt_w"/>
                                          </p:val>
                                        </p:tav>
                                      </p:tavLst>
                                    </p:anim>
                                    <p:anim calcmode="lin" valueType="num">
                                      <p:cBhvr>
                                        <p:cTn id="13" dur="500" fill="hold"/>
                                        <p:tgtEl>
                                          <p:spTgt spid="144391"/>
                                        </p:tgtEl>
                                        <p:attrNameLst>
                                          <p:attrName>ppt_h</p:attrName>
                                        </p:attrNameLst>
                                      </p:cBhvr>
                                      <p:tavLst>
                                        <p:tav tm="0">
                                          <p:val>
                                            <p:fltVal val="0"/>
                                          </p:val>
                                        </p:tav>
                                        <p:tav tm="100000">
                                          <p:val>
                                            <p:strVal val="#ppt_h"/>
                                          </p:val>
                                        </p:tav>
                                      </p:tavLst>
                                    </p:anim>
                                    <p:anim calcmode="lin" valueType="num">
                                      <p:cBhvr>
                                        <p:cTn id="14" dur="500" fill="hold"/>
                                        <p:tgtEl>
                                          <p:spTgt spid="144391"/>
                                        </p:tgtEl>
                                        <p:attrNameLst>
                                          <p:attrName>ppt_x</p:attrName>
                                        </p:attrNameLst>
                                      </p:cBhvr>
                                      <p:tavLst>
                                        <p:tav tm="0">
                                          <p:val>
                                            <p:fltVal val="0.5"/>
                                          </p:val>
                                        </p:tav>
                                        <p:tav tm="100000">
                                          <p:val>
                                            <p:strVal val="#ppt_x"/>
                                          </p:val>
                                        </p:tav>
                                      </p:tavLst>
                                    </p:anim>
                                    <p:anim calcmode="lin" valueType="num">
                                      <p:cBhvr>
                                        <p:cTn id="15" dur="500" fill="hold"/>
                                        <p:tgtEl>
                                          <p:spTgt spid="1443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7" name="Rectangle 2"/>
          <p:cNvSpPr>
            <a:spLocks noGrp="1" noChangeArrowheads="1"/>
          </p:cNvSpPr>
          <p:nvPr>
            <p:ph type="title"/>
          </p:nvPr>
        </p:nvSpPr>
        <p:spPr>
          <a:xfrm>
            <a:off x="1371600" y="609600"/>
            <a:ext cx="7772400" cy="1143000"/>
          </a:xfrm>
        </p:spPr>
        <p:txBody>
          <a:bodyPr/>
          <a:lstStyle/>
          <a:p>
            <a:r>
              <a:rPr lang="ar-JO" sz="4000" dirty="0">
                <a:latin typeface="Arial" charset="0"/>
                <a:ea typeface="ＭＳ Ｐゴシック" charset="0"/>
                <a:cs typeface="ＭＳ Ｐゴシック" charset="0"/>
              </a:rPr>
              <a:t>آراء حول موضوع العهد القديم الرئيسي</a:t>
            </a:r>
            <a:endParaRPr lang="en-US" sz="4000" dirty="0">
              <a:latin typeface="Arial" charset="0"/>
              <a:ea typeface="ＭＳ Ｐゴシック" charset="0"/>
              <a:cs typeface="ＭＳ Ｐゴシック" charset="0"/>
            </a:endParaRPr>
          </a:p>
        </p:txBody>
      </p:sp>
      <p:sp>
        <p:nvSpPr>
          <p:cNvPr id="132099" name="Rectangle 3"/>
          <p:cNvSpPr>
            <a:spLocks noGrp="1" noChangeArrowheads="1"/>
          </p:cNvSpPr>
          <p:nvPr>
            <p:ph type="body" sz="half" idx="1"/>
          </p:nvPr>
        </p:nvSpPr>
        <p:spPr>
          <a:xfrm>
            <a:off x="76200" y="2514600"/>
            <a:ext cx="4495800" cy="3810000"/>
          </a:xfrm>
        </p:spPr>
        <p:txBody>
          <a:bodyPr/>
          <a:lstStyle/>
          <a:p>
            <a:pPr marL="609600" indent="-609600" algn="ctr">
              <a:lnSpc>
                <a:spcPct val="80000"/>
              </a:lnSpc>
              <a:buNone/>
            </a:pPr>
            <a:r>
              <a:rPr lang="ar-JO" sz="3200" dirty="0">
                <a:latin typeface="Arial" charset="0"/>
                <a:ea typeface="ＭＳ Ｐゴシック" charset="0"/>
                <a:cs typeface="ＭＳ Ｐゴシック" charset="0"/>
              </a:rPr>
              <a:t>فداء الإنسان</a:t>
            </a:r>
          </a:p>
          <a:p>
            <a:pPr marL="609600" indent="-609600" algn="ctr">
              <a:lnSpc>
                <a:spcPct val="80000"/>
              </a:lnSpc>
              <a:buNone/>
            </a:pPr>
            <a:r>
              <a:rPr lang="ar-JO" sz="3200" dirty="0">
                <a:latin typeface="Arial" charset="0"/>
                <a:ea typeface="ＭＳ Ｐゴシック" charset="0"/>
                <a:cs typeface="ＭＳ Ｐゴシック" charset="0"/>
              </a:rPr>
              <a:t>مجد الله</a:t>
            </a:r>
            <a:endParaRPr lang="en-US" sz="3200" dirty="0">
              <a:latin typeface="Arial" charset="0"/>
              <a:ea typeface="ＭＳ Ｐゴシック" charset="0"/>
              <a:cs typeface="ＭＳ Ｐゴシック" charset="0"/>
            </a:endParaRPr>
          </a:p>
          <a:p>
            <a:pPr marL="609600" indent="-609600" algn="ctr">
              <a:lnSpc>
                <a:spcPct val="80000"/>
              </a:lnSpc>
              <a:buNone/>
            </a:pPr>
            <a:r>
              <a:rPr lang="ar-JO" sz="3200" dirty="0">
                <a:latin typeface="Arial" charset="0"/>
                <a:ea typeface="ＭＳ Ｐゴシック" charset="0"/>
                <a:cs typeface="ＭＳ Ｐゴシック" charset="0"/>
              </a:rPr>
              <a:t>سيادة الله</a:t>
            </a:r>
            <a:endParaRPr lang="en-US" sz="3200" dirty="0">
              <a:latin typeface="Arial" charset="0"/>
              <a:ea typeface="ＭＳ Ｐゴシック" charset="0"/>
              <a:cs typeface="ＭＳ Ｐゴシック" charset="0"/>
            </a:endParaRPr>
          </a:p>
          <a:p>
            <a:pPr marL="609600" indent="-609600" algn="ctr">
              <a:lnSpc>
                <a:spcPct val="80000"/>
              </a:lnSpc>
              <a:buNone/>
            </a:pPr>
            <a:r>
              <a:rPr lang="ar-JO" sz="3200" dirty="0">
                <a:latin typeface="Arial" charset="0"/>
                <a:ea typeface="ＭＳ Ｐゴシック" charset="0"/>
                <a:cs typeface="ＭＳ Ｐゴシック" charset="0"/>
              </a:rPr>
              <a:t>الله</a:t>
            </a:r>
            <a:endParaRPr lang="en-US" sz="3200" dirty="0">
              <a:latin typeface="Arial" charset="0"/>
              <a:ea typeface="ＭＳ Ｐゴシック" charset="0"/>
              <a:cs typeface="ＭＳ Ｐゴシック" charset="0"/>
            </a:endParaRPr>
          </a:p>
          <a:p>
            <a:pPr marL="609600" indent="-609600" algn="ctr">
              <a:lnSpc>
                <a:spcPct val="80000"/>
              </a:lnSpc>
              <a:buNone/>
            </a:pPr>
            <a:r>
              <a:rPr lang="ar-JO" sz="3200" dirty="0">
                <a:latin typeface="Arial" charset="0"/>
                <a:ea typeface="ＭＳ Ｐゴシック" charset="0"/>
                <a:cs typeface="ＭＳ Ｐゴシック" charset="0"/>
              </a:rPr>
              <a:t>خلق الإيمان</a:t>
            </a:r>
            <a:endParaRPr lang="en-US" sz="3200" dirty="0">
              <a:latin typeface="Arial" charset="0"/>
              <a:ea typeface="ＭＳ Ｐゴシック" charset="0"/>
              <a:cs typeface="ＭＳ Ｐゴシック" charset="0"/>
            </a:endParaRPr>
          </a:p>
          <a:p>
            <a:pPr marL="609600" indent="-609600" algn="ctr">
              <a:lnSpc>
                <a:spcPct val="80000"/>
              </a:lnSpc>
              <a:buNone/>
            </a:pPr>
            <a:r>
              <a:rPr lang="ar-JO" sz="3200" dirty="0">
                <a:latin typeface="Arial" charset="0"/>
                <a:ea typeface="ＭＳ Ｐゴシック" charset="0"/>
                <a:cs typeface="ＭＳ Ｐゴシック" charset="0"/>
              </a:rPr>
              <a:t>لاهوت تثنية التاريخي</a:t>
            </a:r>
            <a:endParaRPr lang="en-US" sz="3200" dirty="0">
              <a:latin typeface="Arial" charset="0"/>
              <a:ea typeface="ＭＳ Ｐゴシック" charset="0"/>
              <a:cs typeface="ＭＳ Ｐゴシック" charset="0"/>
            </a:endParaRPr>
          </a:p>
          <a:p>
            <a:pPr marL="609600" indent="-609600" algn="ctr">
              <a:lnSpc>
                <a:spcPct val="80000"/>
              </a:lnSpc>
              <a:buFont typeface="Monotype Sorts" charset="0"/>
              <a:buNone/>
            </a:pPr>
            <a:endParaRPr lang="en-US" sz="3200" dirty="0">
              <a:latin typeface="Arial" charset="0"/>
              <a:ea typeface="ＭＳ Ｐゴシック" charset="0"/>
              <a:cs typeface="ＭＳ Ｐゴシック" charset="0"/>
            </a:endParaRPr>
          </a:p>
        </p:txBody>
      </p:sp>
      <p:sp>
        <p:nvSpPr>
          <p:cNvPr id="132100" name="Rectangle 4"/>
          <p:cNvSpPr>
            <a:spLocks noGrp="1" noChangeArrowheads="1"/>
          </p:cNvSpPr>
          <p:nvPr>
            <p:ph type="body" sz="half" idx="2"/>
          </p:nvPr>
        </p:nvSpPr>
        <p:spPr>
          <a:xfrm>
            <a:off x="4786314" y="2514600"/>
            <a:ext cx="4510086" cy="3124200"/>
          </a:xfrm>
        </p:spPr>
        <p:txBody>
          <a:bodyPr/>
          <a:lstStyle/>
          <a:p>
            <a:pPr marL="609600" indent="-609600" algn="ctr">
              <a:lnSpc>
                <a:spcPct val="80000"/>
              </a:lnSpc>
              <a:buNone/>
            </a:pPr>
            <a:r>
              <a:rPr lang="ar-JO" sz="3200" dirty="0">
                <a:latin typeface="Arial" charset="0"/>
                <a:ea typeface="ＭＳ Ｐゴシック" charset="0"/>
                <a:cs typeface="ＭＳ Ｐゴシック" charset="0"/>
              </a:rPr>
              <a:t>العبادة</a:t>
            </a:r>
            <a:r>
              <a:rPr lang="en-US" sz="3200" dirty="0">
                <a:latin typeface="Arial" charset="0"/>
                <a:ea typeface="ＭＳ Ｐゴシック" charset="0"/>
                <a:cs typeface="ＭＳ Ｐゴシック" charset="0"/>
              </a:rPr>
              <a:t> </a:t>
            </a:r>
          </a:p>
          <a:p>
            <a:pPr marL="609600" indent="-609600" algn="ctr">
              <a:lnSpc>
                <a:spcPct val="80000"/>
              </a:lnSpc>
              <a:buNone/>
            </a:pPr>
            <a:r>
              <a:rPr lang="ar-JO" sz="3200" dirty="0">
                <a:latin typeface="Arial" charset="0"/>
                <a:ea typeface="ＭＳ Ｐゴシック" charset="0"/>
                <a:cs typeface="ＭＳ Ｐゴシック" charset="0"/>
              </a:rPr>
              <a:t>الوعد ( العهد )</a:t>
            </a:r>
            <a:endParaRPr lang="en-US" sz="3200" dirty="0">
              <a:latin typeface="Arial" charset="0"/>
              <a:ea typeface="ＭＳ Ｐゴシック" charset="0"/>
              <a:cs typeface="ＭＳ Ｐゴシック" charset="0"/>
            </a:endParaRPr>
          </a:p>
        </p:txBody>
      </p:sp>
      <p:pic>
        <p:nvPicPr>
          <p:cNvPr id="311300"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1301"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1302"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0"/>
                                  </p:iterate>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75"/>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0"/>
                                  </p:iterate>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fade">
                                      <p:cBhvr>
                                        <p:cTn id="12" dur="75"/>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0"/>
                                  </p:iterate>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fade">
                                      <p:cBhvr>
                                        <p:cTn id="17" dur="75"/>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0"/>
                                  </p:iterate>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fade">
                                      <p:cBhvr>
                                        <p:cTn id="22" dur="75"/>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0"/>
                                  </p:iterate>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fade">
                                      <p:cBhvr>
                                        <p:cTn id="27" dur="75"/>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0"/>
                                  </p:iterate>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fade">
                                      <p:cBhvr>
                                        <p:cTn id="32" dur="75"/>
                                        <p:tgtEl>
                                          <p:spTgt spid="132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iterate type="lt">
                                    <p:tmAbs val="75"/>
                                  </p:iterate>
                                  <p:childTnLst>
                                    <p:set>
                                      <p:cBhvr>
                                        <p:cTn id="36" dur="1" fill="hold">
                                          <p:stCondLst>
                                            <p:cond delay="74"/>
                                          </p:stCondLst>
                                        </p:cTn>
                                        <p:tgtEl>
                                          <p:spTgt spid="132100">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iterate type="lt">
                                    <p:tmAbs val="75"/>
                                  </p:iterate>
                                  <p:childTnLst>
                                    <p:set>
                                      <p:cBhvr>
                                        <p:cTn id="40" dur="1" fill="hold">
                                          <p:stCondLst>
                                            <p:cond delay="74"/>
                                          </p:stCondLst>
                                        </p:cTn>
                                        <p:tgtEl>
                                          <p:spTgt spid="132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P spid="13210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459" name="Rectangle 3"/>
          <p:cNvSpPr>
            <a:spLocks noChangeArrowheads="1"/>
          </p:cNvSpPr>
          <p:nvPr/>
        </p:nvSpPr>
        <p:spPr bwMode="auto">
          <a:xfrm>
            <a:off x="852488" y="612775"/>
            <a:ext cx="7505700" cy="766877"/>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العهد الإبراهيمي</a:t>
            </a:r>
            <a:endParaRPr kumimoji="0" lang="en-US" sz="3600" b="0"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endParaRPr>
          </a:p>
        </p:txBody>
      </p:sp>
      <p:sp>
        <p:nvSpPr>
          <p:cNvPr id="787462" name="Rectangle 6"/>
          <p:cNvSpPr>
            <a:spLocks noChangeArrowheads="1"/>
          </p:cNvSpPr>
          <p:nvPr/>
        </p:nvSpPr>
        <p:spPr bwMode="auto">
          <a:xfrm>
            <a:off x="1019175" y="3354388"/>
            <a:ext cx="7086600" cy="182562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37892" name="Text Box 7"/>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charset="0"/>
                <a:ea typeface="ＭＳ Ｐゴシック" charset="0"/>
              </a:rPr>
              <a:t> </a:t>
            </a:r>
          </a:p>
        </p:txBody>
      </p:sp>
      <p:sp>
        <p:nvSpPr>
          <p:cNvPr id="37893" name="Text Box 9"/>
          <p:cNvSpPr txBox="1">
            <a:spLocks noChangeArrowheads="1"/>
          </p:cNvSpPr>
          <p:nvPr/>
        </p:nvSpPr>
        <p:spPr bwMode="auto">
          <a:xfrm>
            <a:off x="647700" y="3541713"/>
            <a:ext cx="63071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600" b="1" i="0" u="none" strike="noStrike" kern="1200" cap="none" spc="0" normalizeH="0" baseline="0" noProof="0">
              <a:ln>
                <a:noFill/>
              </a:ln>
              <a:solidFill>
                <a:srgbClr val="00FF00"/>
              </a:solidFill>
              <a:effectLst/>
              <a:uLnTx/>
              <a:uFillTx/>
              <a:latin typeface="Arial" charset="0"/>
              <a:ea typeface="ＭＳ Ｐゴシック" charset="0"/>
            </a:endParaRPr>
          </a:p>
        </p:txBody>
      </p:sp>
      <p:sp>
        <p:nvSpPr>
          <p:cNvPr id="787466" name="Text Box 10"/>
          <p:cNvSpPr txBox="1">
            <a:spLocks noChangeArrowheads="1"/>
          </p:cNvSpPr>
          <p:nvPr/>
        </p:nvSpPr>
        <p:spPr bwMode="auto">
          <a:xfrm>
            <a:off x="5305425" y="3657600"/>
            <a:ext cx="2752725" cy="641350"/>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rPr>
              <a:t>بركة</a:t>
            </a:r>
            <a:endParaRPr kumimoji="0" lang="en-US" sz="3600" b="1"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endParaRPr>
          </a:p>
        </p:txBody>
      </p:sp>
      <p:sp>
        <p:nvSpPr>
          <p:cNvPr id="787467" name="Text Box 11"/>
          <p:cNvSpPr txBox="1">
            <a:spLocks noChangeArrowheads="1"/>
          </p:cNvSpPr>
          <p:nvPr/>
        </p:nvSpPr>
        <p:spPr bwMode="auto">
          <a:xfrm>
            <a:off x="3722688" y="3670300"/>
            <a:ext cx="1574800" cy="641350"/>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rPr>
              <a:t>نسل</a:t>
            </a:r>
            <a:endParaRPr kumimoji="0" lang="en-US" sz="3600" b="1"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endParaRPr>
          </a:p>
        </p:txBody>
      </p:sp>
      <p:sp>
        <p:nvSpPr>
          <p:cNvPr id="787468" name="Text Box 12"/>
          <p:cNvSpPr txBox="1">
            <a:spLocks noChangeArrowheads="1"/>
          </p:cNvSpPr>
          <p:nvPr/>
        </p:nvSpPr>
        <p:spPr bwMode="auto">
          <a:xfrm>
            <a:off x="1498600" y="3659188"/>
            <a:ext cx="1609725" cy="641350"/>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rPr>
              <a:t>أرض</a:t>
            </a:r>
            <a:endParaRPr kumimoji="0" lang="en-US" sz="3600" b="1"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endParaRPr>
          </a:p>
        </p:txBody>
      </p:sp>
      <p:sp>
        <p:nvSpPr>
          <p:cNvPr id="787469" name="Text Box 13"/>
          <p:cNvSpPr txBox="1">
            <a:spLocks noChangeArrowheads="1"/>
          </p:cNvSpPr>
          <p:nvPr/>
        </p:nvSpPr>
        <p:spPr bwMode="auto">
          <a:xfrm>
            <a:off x="1460500" y="4364038"/>
            <a:ext cx="1684338" cy="7016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AFD00"/>
                </a:solidFill>
                <a:effectLst/>
                <a:uLnTx/>
                <a:uFillTx/>
                <a:latin typeface="Arial" pitchFamily="-107" charset="0"/>
                <a:ea typeface="ＭＳ Ｐゴシック" charset="0"/>
              </a:rPr>
              <a:t>12: 1</a:t>
            </a:r>
            <a:endParaRPr kumimoji="0" lang="en-US" sz="4000" b="1" i="0" u="none" strike="noStrike" kern="1200" cap="none" spc="0" normalizeH="0" baseline="0" noProof="0" dirty="0">
              <a:ln>
                <a:noFill/>
              </a:ln>
              <a:solidFill>
                <a:srgbClr val="FAFD00"/>
              </a:solidFill>
              <a:effectLst/>
              <a:uLnTx/>
              <a:uFillTx/>
              <a:latin typeface="Arial" pitchFamily="-107" charset="0"/>
              <a:ea typeface="ＭＳ Ｐゴシック" charset="0"/>
            </a:endParaRPr>
          </a:p>
        </p:txBody>
      </p:sp>
      <p:sp>
        <p:nvSpPr>
          <p:cNvPr id="787470" name="Text Box 14"/>
          <p:cNvSpPr txBox="1">
            <a:spLocks noChangeArrowheads="1"/>
          </p:cNvSpPr>
          <p:nvPr/>
        </p:nvSpPr>
        <p:spPr bwMode="auto">
          <a:xfrm>
            <a:off x="5607050" y="4364038"/>
            <a:ext cx="2200275" cy="7016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AFD00"/>
                </a:solidFill>
                <a:effectLst/>
                <a:uLnTx/>
                <a:uFillTx/>
                <a:latin typeface="Arial" pitchFamily="-107" charset="0"/>
                <a:ea typeface="ＭＳ Ｐゴシック" charset="0"/>
              </a:rPr>
              <a:t>12: 3</a:t>
            </a:r>
            <a:endParaRPr kumimoji="0" lang="en-US" sz="4000" b="1" i="0" u="none" strike="noStrike" kern="1200" cap="none" spc="0" normalizeH="0" baseline="0" noProof="0" dirty="0">
              <a:ln>
                <a:noFill/>
              </a:ln>
              <a:solidFill>
                <a:srgbClr val="FAFD00"/>
              </a:solidFill>
              <a:effectLst/>
              <a:uLnTx/>
              <a:uFillTx/>
              <a:latin typeface="Arial" pitchFamily="-107" charset="0"/>
              <a:ea typeface="ＭＳ Ｐゴシック" charset="0"/>
            </a:endParaRPr>
          </a:p>
        </p:txBody>
      </p:sp>
      <p:sp>
        <p:nvSpPr>
          <p:cNvPr id="787471" name="Text Box 15"/>
          <p:cNvSpPr txBox="1">
            <a:spLocks noChangeArrowheads="1"/>
          </p:cNvSpPr>
          <p:nvPr/>
        </p:nvSpPr>
        <p:spPr bwMode="auto">
          <a:xfrm>
            <a:off x="3446463" y="4376738"/>
            <a:ext cx="2200275" cy="7016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AFD00"/>
                </a:solidFill>
                <a:effectLst/>
                <a:uLnTx/>
                <a:uFillTx/>
                <a:latin typeface="Arial" pitchFamily="-107" charset="0"/>
                <a:ea typeface="ＭＳ Ｐゴシック" charset="0"/>
              </a:rPr>
              <a:t>12: 2</a:t>
            </a:r>
            <a:endParaRPr kumimoji="0" lang="en-US" sz="4000" b="1" i="0" u="none" strike="noStrike" kern="1200" cap="none" spc="0" normalizeH="0" baseline="0" noProof="0" dirty="0">
              <a:ln>
                <a:noFill/>
              </a:ln>
              <a:solidFill>
                <a:srgbClr val="FAFD00"/>
              </a:solidFill>
              <a:effectLst/>
              <a:uLnTx/>
              <a:uFillTx/>
              <a:latin typeface="Arial" pitchFamily="-107" charset="0"/>
              <a:ea typeface="ＭＳ Ｐゴシック" charset="0"/>
            </a:endParaRPr>
          </a:p>
        </p:txBody>
      </p:sp>
      <p:sp>
        <p:nvSpPr>
          <p:cNvPr id="787472" name="Text Box 16"/>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rPr>
              <a:t>تكوين 12: 1- 3</a:t>
            </a:r>
            <a:endParaRPr kumimoji="0" lang="en-US" sz="3200" b="1" i="1"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endParaRPr>
          </a:p>
        </p:txBody>
      </p:sp>
      <p:sp>
        <p:nvSpPr>
          <p:cNvPr id="787473" name="Rectangle 17"/>
          <p:cNvSpPr>
            <a:spLocks noChangeArrowheads="1"/>
          </p:cNvSpPr>
          <p:nvPr/>
        </p:nvSpPr>
        <p:spPr bwMode="auto">
          <a:xfrm>
            <a:off x="3249613" y="1323975"/>
            <a:ext cx="2651125" cy="58261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("الدعوة")</a:t>
            </a:r>
            <a:endParaRPr kumimoji="0" lang="en-US" sz="2400" b="0"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endParaRPr>
          </a:p>
        </p:txBody>
      </p:sp>
      <p:sp>
        <p:nvSpPr>
          <p:cNvPr id="787474" name="Line 18"/>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475" name="Line 19"/>
          <p:cNvSpPr>
            <a:spLocks noChangeShapeType="1"/>
          </p:cNvSpPr>
          <p:nvPr/>
        </p:nvSpPr>
        <p:spPr bwMode="auto">
          <a:xfrm flipH="1">
            <a:off x="4538663" y="24511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476" name="Line 20"/>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481" name="Rectangle 25"/>
          <p:cNvSpPr>
            <a:spLocks noChangeArrowheads="1"/>
          </p:cNvSpPr>
          <p:nvPr/>
        </p:nvSpPr>
        <p:spPr bwMode="auto">
          <a:xfrm>
            <a:off x="2300289" y="5116513"/>
            <a:ext cx="4875928" cy="13208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8000" b="0" i="1" u="none" strike="noStrike" kern="1200" cap="none" spc="0" normalizeH="0" baseline="0" noProof="0" dirty="0">
                <a:ln>
                  <a:noFill/>
                </a:ln>
                <a:solidFill>
                  <a:srgbClr val="FFFFFF"/>
                </a:solidFill>
                <a:effectLst/>
                <a:uLnTx/>
                <a:uFillTx/>
                <a:latin typeface="Times" charset="0"/>
                <a:ea typeface="ＭＳ Ｐゴシック" charset="0"/>
                <a:cs typeface="Arial" panose="020B0604020202020204" pitchFamily="34" charset="0"/>
              </a:rPr>
              <a:t>"أ – ن – ب"</a:t>
            </a:r>
            <a:endParaRPr kumimoji="0" lang="en-US" sz="8000" b="0"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87485" name="Rectangle 29"/>
          <p:cNvSpPr>
            <a:spLocks noChangeArrowheads="1"/>
          </p:cNvSpPr>
          <p:nvPr/>
        </p:nvSpPr>
        <p:spPr bwMode="auto">
          <a:xfrm>
            <a:off x="8091488" y="6524625"/>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16</a:t>
            </a:r>
          </a:p>
        </p:txBody>
      </p:sp>
      <p:sp>
        <p:nvSpPr>
          <p:cNvPr id="37907" name="Text Box 30"/>
          <p:cNvSpPr txBox="1">
            <a:spLocks noChangeArrowheads="1"/>
          </p:cNvSpPr>
          <p:nvPr/>
        </p:nvSpPr>
        <p:spPr bwMode="auto">
          <a:xfrm>
            <a:off x="8642350" y="6450013"/>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omic Sans MS" charset="0"/>
                <a:ea typeface="ＭＳ Ｐゴシック" charset="0"/>
              </a:rPr>
              <a:t>3</a:t>
            </a:r>
          </a:p>
        </p:txBody>
      </p:sp>
      <p:sp>
        <p:nvSpPr>
          <p:cNvPr id="37908" name="Text Box 31"/>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Handbook pg. 19-24</a:t>
            </a:r>
          </a:p>
        </p:txBody>
      </p:sp>
      <p:grpSp>
        <p:nvGrpSpPr>
          <p:cNvPr id="37909" name="Group 46"/>
          <p:cNvGrpSpPr>
            <a:grpSpLocks/>
          </p:cNvGrpSpPr>
          <p:nvPr/>
        </p:nvGrpSpPr>
        <p:grpSpPr bwMode="auto">
          <a:xfrm>
            <a:off x="8004175" y="3432175"/>
            <a:ext cx="1000125" cy="1231900"/>
            <a:chOff x="5042" y="2162"/>
            <a:chExt cx="630" cy="776"/>
          </a:xfrm>
        </p:grpSpPr>
        <p:sp>
          <p:nvSpPr>
            <p:cNvPr id="787503" name="Freeform 47"/>
            <p:cNvSpPr>
              <a:spLocks/>
            </p:cNvSpPr>
            <p:nvPr/>
          </p:nvSpPr>
          <p:spPr bwMode="auto">
            <a:xfrm>
              <a:off x="5521" y="2246"/>
              <a:ext cx="129" cy="49"/>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04" name="AutoShape 48"/>
            <p:cNvSpPr>
              <a:spLocks noChangeArrowheads="1"/>
            </p:cNvSpPr>
            <p:nvPr/>
          </p:nvSpPr>
          <p:spPr bwMode="auto">
            <a:xfrm>
              <a:off x="5073" y="2178"/>
              <a:ext cx="460" cy="569"/>
            </a:xfrm>
            <a:prstGeom prst="roundRect">
              <a:avLst>
                <a:gd name="adj" fmla="val 16667"/>
              </a:avLst>
            </a:prstGeom>
            <a:solidFill>
              <a:srgbClr val="E7EC26"/>
            </a:solidFill>
            <a:ln w="38100">
              <a:solidFill>
                <a:schemeClr val="bg2"/>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05" name="Rectangle 49"/>
            <p:cNvSpPr>
              <a:spLocks noChangeArrowheads="1"/>
            </p:cNvSpPr>
            <p:nvPr/>
          </p:nvSpPr>
          <p:spPr bwMode="auto">
            <a:xfrm>
              <a:off x="5072" y="2277"/>
              <a:ext cx="600" cy="661"/>
            </a:xfrm>
            <a:prstGeom prst="rect">
              <a:avLst/>
            </a:prstGeom>
            <a:solidFill>
              <a:srgbClr val="FFFF00"/>
            </a:solidFill>
            <a:ln w="38100">
              <a:solidFill>
                <a:srgbClr val="000000"/>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06" name="AutoShape 50"/>
            <p:cNvSpPr>
              <a:spLocks noChangeArrowheads="1"/>
            </p:cNvSpPr>
            <p:nvPr/>
          </p:nvSpPr>
          <p:spPr bwMode="auto">
            <a:xfrm>
              <a:off x="5085" y="2194"/>
              <a:ext cx="436" cy="569"/>
            </a:xfrm>
            <a:prstGeom prst="roundRect">
              <a:avLst>
                <a:gd name="adj" fmla="val 16667"/>
              </a:avLst>
            </a:prstGeom>
            <a:solidFill>
              <a:srgbClr val="FFFF00"/>
            </a:solidFill>
            <a:ln w="38100">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07" name="Line 51"/>
            <p:cNvSpPr>
              <a:spLocks noChangeShapeType="1"/>
            </p:cNvSpPr>
            <p:nvPr/>
          </p:nvSpPr>
          <p:spPr bwMode="auto">
            <a:xfrm flipV="1">
              <a:off x="5111" y="2529"/>
              <a:ext cx="528" cy="1"/>
            </a:xfrm>
            <a:prstGeom prst="line">
              <a:avLst/>
            </a:prstGeom>
            <a:noFill/>
            <a:ln w="12700">
              <a:solidFill>
                <a:srgbClr val="0000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08" name="Line 52"/>
            <p:cNvSpPr>
              <a:spLocks noChangeShapeType="1"/>
            </p:cNvSpPr>
            <p:nvPr/>
          </p:nvSpPr>
          <p:spPr bwMode="auto">
            <a:xfrm flipV="1">
              <a:off x="5111" y="2657"/>
              <a:ext cx="533" cy="1"/>
            </a:xfrm>
            <a:prstGeom prst="line">
              <a:avLst/>
            </a:prstGeom>
            <a:noFill/>
            <a:ln w="12700">
              <a:solidFill>
                <a:srgbClr val="0000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09" name="Rectangle 53"/>
            <p:cNvSpPr>
              <a:spLocks noChangeArrowheads="1"/>
            </p:cNvSpPr>
            <p:nvPr/>
          </p:nvSpPr>
          <p:spPr bwMode="auto">
            <a:xfrm>
              <a:off x="5315" y="2558"/>
              <a:ext cx="208" cy="72"/>
            </a:xfrm>
            <a:prstGeom prst="rect">
              <a:avLst/>
            </a:prstGeom>
            <a:solidFill>
              <a:srgbClr val="FFFF00"/>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37920" name="Rectangle 54"/>
            <p:cNvSpPr>
              <a:spLocks noChangeArrowheads="1"/>
            </p:cNvSpPr>
            <p:nvPr/>
          </p:nvSpPr>
          <p:spPr bwMode="auto">
            <a:xfrm>
              <a:off x="5157" y="2414"/>
              <a:ext cx="41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charset="0"/>
                  <a:ea typeface="ＭＳ Ｐゴシック" charset="0"/>
                </a:rPr>
                <a:t>L - S - B</a:t>
              </a:r>
            </a:p>
          </p:txBody>
        </p:sp>
        <p:sp>
          <p:nvSpPr>
            <p:cNvPr id="37921" name="Rectangle 55"/>
            <p:cNvSpPr>
              <a:spLocks noChangeArrowheads="1"/>
            </p:cNvSpPr>
            <p:nvPr/>
          </p:nvSpPr>
          <p:spPr bwMode="auto">
            <a:xfrm>
              <a:off x="5150" y="2302"/>
              <a:ext cx="45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rPr>
                <a:t>The CALL</a:t>
              </a:r>
            </a:p>
          </p:txBody>
        </p:sp>
        <p:sp>
          <p:nvSpPr>
            <p:cNvPr id="37922" name="Rectangle 56"/>
            <p:cNvSpPr>
              <a:spLocks noChangeArrowheads="1"/>
            </p:cNvSpPr>
            <p:nvPr/>
          </p:nvSpPr>
          <p:spPr bwMode="auto">
            <a:xfrm>
              <a:off x="5042" y="2162"/>
              <a:ext cx="48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hicago" charset="0"/>
                  <a:ea typeface="ＭＳ Ｐゴシック" charset="0"/>
                </a:rPr>
                <a:t>ABRAHAM</a:t>
              </a:r>
            </a:p>
          </p:txBody>
        </p:sp>
        <p:sp>
          <p:nvSpPr>
            <p:cNvPr id="787513" name="Line 57"/>
            <p:cNvSpPr>
              <a:spLocks noChangeShapeType="1"/>
            </p:cNvSpPr>
            <p:nvPr/>
          </p:nvSpPr>
          <p:spPr bwMode="auto">
            <a:xfrm flipV="1">
              <a:off x="5107" y="2409"/>
              <a:ext cx="523" cy="1"/>
            </a:xfrm>
            <a:prstGeom prst="line">
              <a:avLst/>
            </a:prstGeom>
            <a:noFill/>
            <a:ln w="12700">
              <a:solidFill>
                <a:srgbClr val="0000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14" name="Line 58"/>
            <p:cNvSpPr>
              <a:spLocks noChangeShapeType="1"/>
            </p:cNvSpPr>
            <p:nvPr/>
          </p:nvSpPr>
          <p:spPr bwMode="auto">
            <a:xfrm flipV="1">
              <a:off x="5107" y="2772"/>
              <a:ext cx="533" cy="2"/>
            </a:xfrm>
            <a:prstGeom prst="line">
              <a:avLst/>
            </a:prstGeom>
            <a:noFill/>
            <a:ln w="12700">
              <a:solidFill>
                <a:srgbClr val="0000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15" name="Line 59"/>
            <p:cNvSpPr>
              <a:spLocks noChangeShapeType="1"/>
            </p:cNvSpPr>
            <p:nvPr/>
          </p:nvSpPr>
          <p:spPr bwMode="auto">
            <a:xfrm flipV="1">
              <a:off x="5107" y="2896"/>
              <a:ext cx="528" cy="2"/>
            </a:xfrm>
            <a:prstGeom prst="line">
              <a:avLst/>
            </a:prstGeom>
            <a:noFill/>
            <a:ln w="12700">
              <a:solidFill>
                <a:srgbClr val="0000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grpSp>
      <p:sp>
        <p:nvSpPr>
          <p:cNvPr id="787516" name="AutoShape 60"/>
          <p:cNvSpPr>
            <a:spLocks noChangeArrowheads="1"/>
          </p:cNvSpPr>
          <p:nvPr/>
        </p:nvSpPr>
        <p:spPr bwMode="auto">
          <a:xfrm>
            <a:off x="1524000" y="3705225"/>
            <a:ext cx="1617663" cy="1335088"/>
          </a:xfrm>
          <a:prstGeom prst="roundRect">
            <a:avLst>
              <a:gd name="adj" fmla="val 10546"/>
            </a:avLst>
          </a:prstGeom>
          <a:noFill/>
          <a:ln w="57150">
            <a:solidFill>
              <a:srgbClr val="FF0000"/>
            </a:solidFill>
            <a:round/>
            <a:headEnd/>
            <a:tailEnd/>
          </a:ln>
          <a:effectLst>
            <a:outerShdw blurRad="63500" dist="57501" dir="3723739"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17" name="AutoShape 61"/>
          <p:cNvSpPr>
            <a:spLocks noChangeArrowheads="1"/>
          </p:cNvSpPr>
          <p:nvPr/>
        </p:nvSpPr>
        <p:spPr bwMode="auto">
          <a:xfrm>
            <a:off x="3678238" y="3703638"/>
            <a:ext cx="1617662" cy="1335087"/>
          </a:xfrm>
          <a:prstGeom prst="roundRect">
            <a:avLst>
              <a:gd name="adj" fmla="val 10546"/>
            </a:avLst>
          </a:prstGeom>
          <a:noFill/>
          <a:ln w="57150">
            <a:solidFill>
              <a:srgbClr val="FF0000"/>
            </a:solidFill>
            <a:round/>
            <a:headEnd/>
            <a:tailEnd/>
          </a:ln>
          <a:effectLst>
            <a:outerShdw blurRad="63500" dist="57501" dir="3723739"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787518" name="AutoShape 62"/>
          <p:cNvSpPr>
            <a:spLocks noChangeArrowheads="1"/>
          </p:cNvSpPr>
          <p:nvPr/>
        </p:nvSpPr>
        <p:spPr bwMode="auto">
          <a:xfrm>
            <a:off x="5418138" y="3703638"/>
            <a:ext cx="2543175" cy="1335087"/>
          </a:xfrm>
          <a:prstGeom prst="roundRect">
            <a:avLst>
              <a:gd name="adj" fmla="val 10546"/>
            </a:avLst>
          </a:prstGeom>
          <a:noFill/>
          <a:ln w="57150">
            <a:solidFill>
              <a:srgbClr val="FF0000"/>
            </a:solidFill>
            <a:round/>
            <a:headEnd/>
            <a:tailEnd/>
          </a:ln>
          <a:effectLst>
            <a:outerShdw blurRad="63500" dist="57501" dir="3723739"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itchFamily="-107" charset="0"/>
              <a:ea typeface="ＭＳ Ｐゴシック" charset="0"/>
            </a:endParaRPr>
          </a:p>
        </p:txBody>
      </p:sp>
      <p:sp>
        <p:nvSpPr>
          <p:cNvPr id="2" name="Title 1"/>
          <p:cNvSpPr>
            <a:spLocks noGrp="1"/>
          </p:cNvSpPr>
          <p:nvPr>
            <p:ph type="title" idx="4294967295"/>
          </p:nvPr>
        </p:nvSpPr>
        <p:spPr>
          <a:xfrm>
            <a:off x="0" y="-747464"/>
            <a:ext cx="8229600" cy="548680"/>
          </a:xfrm>
          <a:prstGeom prst="rect">
            <a:avLst/>
          </a:prstGeom>
        </p:spPr>
        <p:txBody>
          <a:bodyPr/>
          <a:lstStyle/>
          <a:p>
            <a:r>
              <a:rPr lang="en-US" sz="2800">
                <a:solidFill>
                  <a:srgbClr val="FFD34A"/>
                </a:solidFill>
                <a:effectLst>
                  <a:outerShdw blurRad="38100" dist="38100" dir="2700000" algn="tl" rotWithShape="0">
                    <a:srgbClr val="000000"/>
                  </a:outerShdw>
                </a:effectLst>
                <a:latin typeface="Times"/>
                <a:ea typeface="ＭＳ Ｐゴシック"/>
                <a:cs typeface="ＭＳ Ｐゴシック"/>
              </a:rPr>
              <a:t>The Elements Expanded</a:t>
            </a:r>
            <a:r>
              <a:rPr lang="en-US"/>
              <a:t> </a:t>
            </a:r>
          </a:p>
        </p:txBody>
      </p:sp>
    </p:spTree>
    <p:extLst>
      <p:ext uri="{BB962C8B-B14F-4D97-AF65-F5344CB8AC3E}">
        <p14:creationId xmlns:p14="http://schemas.microsoft.com/office/powerpoint/2010/main" val="3063477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87481"/>
                                        </p:tgtEl>
                                        <p:attrNameLst>
                                          <p:attrName>style.visibility</p:attrName>
                                        </p:attrNameLst>
                                      </p:cBhvr>
                                      <p:to>
                                        <p:strVal val="visible"/>
                                      </p:to>
                                    </p:set>
                                    <p:anim calcmode="lin" valueType="num">
                                      <p:cBhvr additive="base">
                                        <p:cTn id="7" dur="500" fill="hold"/>
                                        <p:tgtEl>
                                          <p:spTgt spid="787481"/>
                                        </p:tgtEl>
                                        <p:attrNameLst>
                                          <p:attrName>ppt_x</p:attrName>
                                        </p:attrNameLst>
                                      </p:cBhvr>
                                      <p:tavLst>
                                        <p:tav tm="0">
                                          <p:val>
                                            <p:strVal val="0-#ppt_w/2"/>
                                          </p:val>
                                        </p:tav>
                                        <p:tav tm="100000">
                                          <p:val>
                                            <p:strVal val="#ppt_x"/>
                                          </p:val>
                                        </p:tav>
                                      </p:tavLst>
                                    </p:anim>
                                    <p:anim calcmode="lin" valueType="num">
                                      <p:cBhvr additive="base">
                                        <p:cTn id="8" dur="500" fill="hold"/>
                                        <p:tgtEl>
                                          <p:spTgt spid="78748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87462"/>
                                        </p:tgtEl>
                                        <p:attrNameLst>
                                          <p:attrName>style.visibility</p:attrName>
                                        </p:attrNameLst>
                                      </p:cBhvr>
                                      <p:to>
                                        <p:strVal val="visible"/>
                                      </p:to>
                                    </p:set>
                                    <p:animEffect transition="in" filter="wipe(left)">
                                      <p:cBhvr>
                                        <p:cTn id="12" dur="500"/>
                                        <p:tgtEl>
                                          <p:spTgt spid="7874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87474"/>
                                        </p:tgtEl>
                                        <p:attrNameLst>
                                          <p:attrName>style.visibility</p:attrName>
                                        </p:attrNameLst>
                                      </p:cBhvr>
                                      <p:to>
                                        <p:strVal val="visible"/>
                                      </p:to>
                                    </p:set>
                                    <p:animEffect transition="in" filter="wipe(up)">
                                      <p:cBhvr>
                                        <p:cTn id="17" dur="500"/>
                                        <p:tgtEl>
                                          <p:spTgt spid="787474"/>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87468"/>
                                        </p:tgtEl>
                                        <p:attrNameLst>
                                          <p:attrName>style.visibility</p:attrName>
                                        </p:attrNameLst>
                                      </p:cBhvr>
                                      <p:to>
                                        <p:strVal val="visible"/>
                                      </p:to>
                                    </p:set>
                                    <p:animEffect transition="in" filter="fade">
                                      <p:cBhvr>
                                        <p:cTn id="21" dur="1000"/>
                                        <p:tgtEl>
                                          <p:spTgt spid="787468"/>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87469"/>
                                        </p:tgtEl>
                                        <p:attrNameLst>
                                          <p:attrName>style.visibility</p:attrName>
                                        </p:attrNameLst>
                                      </p:cBhvr>
                                      <p:to>
                                        <p:strVal val="visible"/>
                                      </p:to>
                                    </p:set>
                                    <p:animEffect transition="in" filter="fade">
                                      <p:cBhvr>
                                        <p:cTn id="25" dur="1000"/>
                                        <p:tgtEl>
                                          <p:spTgt spid="7874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7516"/>
                                        </p:tgtEl>
                                        <p:attrNameLst>
                                          <p:attrName>style.visibility</p:attrName>
                                        </p:attrNameLst>
                                      </p:cBhvr>
                                      <p:to>
                                        <p:strVal val="visible"/>
                                      </p:to>
                                    </p:set>
                                    <p:animEffect transition="in" filter="fade">
                                      <p:cBhvr>
                                        <p:cTn id="28" dur="500"/>
                                        <p:tgtEl>
                                          <p:spTgt spid="7875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787475"/>
                                        </p:tgtEl>
                                        <p:attrNameLst>
                                          <p:attrName>style.visibility</p:attrName>
                                        </p:attrNameLst>
                                      </p:cBhvr>
                                      <p:to>
                                        <p:strVal val="visible"/>
                                      </p:to>
                                    </p:set>
                                    <p:animEffect transition="in" filter="wipe(up)">
                                      <p:cBhvr>
                                        <p:cTn id="33" dur="500"/>
                                        <p:tgtEl>
                                          <p:spTgt spid="787475"/>
                                        </p:tgtEl>
                                      </p:cBhvr>
                                    </p:animEffect>
                                  </p:childTnLst>
                                </p:cTn>
                              </p:par>
                            </p:childTnLst>
                          </p:cTn>
                        </p:par>
                        <p:par>
                          <p:cTn id="34" fill="hold" nodeType="afterGroup">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87467"/>
                                        </p:tgtEl>
                                        <p:attrNameLst>
                                          <p:attrName>style.visibility</p:attrName>
                                        </p:attrNameLst>
                                      </p:cBhvr>
                                      <p:to>
                                        <p:strVal val="visible"/>
                                      </p:to>
                                    </p:set>
                                    <p:animEffect transition="in" filter="fade">
                                      <p:cBhvr>
                                        <p:cTn id="37" dur="1000"/>
                                        <p:tgtEl>
                                          <p:spTgt spid="787467"/>
                                        </p:tgtEl>
                                      </p:cBhvr>
                                    </p:animEffect>
                                  </p:childTnLst>
                                </p:cTn>
                              </p:par>
                            </p:childTnLst>
                          </p:cTn>
                        </p:par>
                        <p:par>
                          <p:cTn id="38" fill="hold" nodeType="afterGroup">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87471"/>
                                        </p:tgtEl>
                                        <p:attrNameLst>
                                          <p:attrName>style.visibility</p:attrName>
                                        </p:attrNameLst>
                                      </p:cBhvr>
                                      <p:to>
                                        <p:strVal val="visible"/>
                                      </p:to>
                                    </p:set>
                                    <p:animEffect transition="in" filter="fade">
                                      <p:cBhvr>
                                        <p:cTn id="41" dur="1000"/>
                                        <p:tgtEl>
                                          <p:spTgt spid="78747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87517"/>
                                        </p:tgtEl>
                                        <p:attrNameLst>
                                          <p:attrName>style.visibility</p:attrName>
                                        </p:attrNameLst>
                                      </p:cBhvr>
                                      <p:to>
                                        <p:strVal val="visible"/>
                                      </p:to>
                                    </p:set>
                                    <p:animEffect transition="in" filter="fade">
                                      <p:cBhvr>
                                        <p:cTn id="44" dur="1000"/>
                                        <p:tgtEl>
                                          <p:spTgt spid="7875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787476"/>
                                        </p:tgtEl>
                                        <p:attrNameLst>
                                          <p:attrName>style.visibility</p:attrName>
                                        </p:attrNameLst>
                                      </p:cBhvr>
                                      <p:to>
                                        <p:strVal val="visible"/>
                                      </p:to>
                                    </p:set>
                                    <p:animEffect transition="in" filter="wipe(up)">
                                      <p:cBhvr>
                                        <p:cTn id="49" dur="500"/>
                                        <p:tgtEl>
                                          <p:spTgt spid="787476"/>
                                        </p:tgtEl>
                                      </p:cBhvr>
                                    </p:animEffect>
                                  </p:childTnLst>
                                </p:cTn>
                              </p:par>
                            </p:childTnLst>
                          </p:cTn>
                        </p:par>
                        <p:par>
                          <p:cTn id="50" fill="hold" nodeType="afterGroup">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787466"/>
                                        </p:tgtEl>
                                        <p:attrNameLst>
                                          <p:attrName>style.visibility</p:attrName>
                                        </p:attrNameLst>
                                      </p:cBhvr>
                                      <p:to>
                                        <p:strVal val="visible"/>
                                      </p:to>
                                    </p:set>
                                    <p:animEffect transition="in" filter="fade">
                                      <p:cBhvr>
                                        <p:cTn id="53" dur="1000"/>
                                        <p:tgtEl>
                                          <p:spTgt spid="787466"/>
                                        </p:tgtEl>
                                      </p:cBhvr>
                                    </p:animEffect>
                                  </p:childTnLst>
                                </p:cTn>
                              </p:par>
                            </p:childTnLst>
                          </p:cTn>
                        </p:par>
                        <p:par>
                          <p:cTn id="54" fill="hold" nodeType="afterGroup">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787470"/>
                                        </p:tgtEl>
                                        <p:attrNameLst>
                                          <p:attrName>style.visibility</p:attrName>
                                        </p:attrNameLst>
                                      </p:cBhvr>
                                      <p:to>
                                        <p:strVal val="visible"/>
                                      </p:to>
                                    </p:set>
                                    <p:animEffect transition="in" filter="fade">
                                      <p:cBhvr>
                                        <p:cTn id="57" dur="1000"/>
                                        <p:tgtEl>
                                          <p:spTgt spid="78747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87518"/>
                                        </p:tgtEl>
                                        <p:attrNameLst>
                                          <p:attrName>style.visibility</p:attrName>
                                        </p:attrNameLst>
                                      </p:cBhvr>
                                      <p:to>
                                        <p:strVal val="visible"/>
                                      </p:to>
                                    </p:set>
                                    <p:animEffect transition="in" filter="fade">
                                      <p:cBhvr>
                                        <p:cTn id="60" dur="1000"/>
                                        <p:tgtEl>
                                          <p:spTgt spid="787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2" grpId="0" animBg="1"/>
      <p:bldP spid="787466" grpId="0" autoUpdateAnimBg="0"/>
      <p:bldP spid="787467" grpId="0" autoUpdateAnimBg="0"/>
      <p:bldP spid="787468" grpId="0" autoUpdateAnimBg="0"/>
      <p:bldP spid="787469" grpId="0" autoUpdateAnimBg="0"/>
      <p:bldP spid="787470" grpId="0" autoUpdateAnimBg="0"/>
      <p:bldP spid="787471" grpId="0" autoUpdateAnimBg="0"/>
      <p:bldP spid="787481" grpId="0" autoUpdateAnimBg="0"/>
      <p:bldP spid="787516" grpId="0" animBg="1"/>
      <p:bldP spid="787517" grpId="0" animBg="1"/>
      <p:bldP spid="7875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3" name="Rectangle 2"/>
          <p:cNvSpPr>
            <a:spLocks noGrp="1" noChangeArrowheads="1"/>
          </p:cNvSpPr>
          <p:nvPr>
            <p:ph type="title"/>
          </p:nvPr>
        </p:nvSpPr>
        <p:spPr>
          <a:xfrm>
            <a:off x="1371600" y="609600"/>
            <a:ext cx="7772400" cy="1143000"/>
          </a:xfrm>
        </p:spPr>
        <p:txBody>
          <a:bodyPr/>
          <a:lstStyle/>
          <a:p>
            <a:r>
              <a:rPr lang="ar-JO" sz="4000" dirty="0">
                <a:latin typeface="Arial" charset="0"/>
                <a:ea typeface="ＭＳ Ｐゴシック" charset="0"/>
                <a:cs typeface="ＭＳ Ｐゴシック" charset="0"/>
              </a:rPr>
              <a:t>آراء حول موضوع العهد القديم الرئيسي</a:t>
            </a:r>
            <a:endParaRPr lang="en-US" sz="4000" dirty="0">
              <a:latin typeface="Arial" charset="0"/>
              <a:ea typeface="ＭＳ Ｐゴシック" charset="0"/>
              <a:cs typeface="ＭＳ Ｐゴシック" charset="0"/>
            </a:endParaRPr>
          </a:p>
        </p:txBody>
      </p:sp>
      <p:sp>
        <p:nvSpPr>
          <p:cNvPr id="315394" name="Rectangle 3"/>
          <p:cNvSpPr>
            <a:spLocks noGrp="1" noChangeArrowheads="1"/>
          </p:cNvSpPr>
          <p:nvPr>
            <p:ph type="body" sz="half" idx="1"/>
          </p:nvPr>
        </p:nvSpPr>
        <p:spPr>
          <a:xfrm>
            <a:off x="76200" y="2514600"/>
            <a:ext cx="4067172" cy="4343400"/>
          </a:xfrm>
        </p:spPr>
        <p:txBody>
          <a:bodyPr/>
          <a:lstStyle/>
          <a:p>
            <a:pPr marL="609600" indent="-609600" algn="r">
              <a:lnSpc>
                <a:spcPct val="80000"/>
              </a:lnSpc>
              <a:buNone/>
            </a:pPr>
            <a:r>
              <a:rPr lang="ar-JO" sz="3200" dirty="0">
                <a:latin typeface="Arial" charset="0"/>
                <a:ea typeface="ＭＳ Ｐゴシック" charset="0"/>
                <a:cs typeface="ＭＳ Ｐゴシック" charset="0"/>
              </a:rPr>
              <a:t>فداء الإنسان</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مجد 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سيادة 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خلق الإيمان</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لاهوت تثنية التاريخ</a:t>
            </a:r>
            <a:endParaRPr lang="en-US" sz="3200" dirty="0">
              <a:latin typeface="Arial" charset="0"/>
              <a:ea typeface="ＭＳ Ｐゴシック" charset="0"/>
              <a:cs typeface="ＭＳ Ｐゴシック" charset="0"/>
            </a:endParaRPr>
          </a:p>
          <a:p>
            <a:pPr marL="609600" indent="-609600" algn="r">
              <a:lnSpc>
                <a:spcPct val="80000"/>
              </a:lnSpc>
              <a:buFont typeface="Monotype Sorts" charset="0"/>
              <a:buNone/>
            </a:pPr>
            <a:endParaRPr lang="en-US" sz="3200" dirty="0">
              <a:latin typeface="Arial" charset="0"/>
              <a:ea typeface="ＭＳ Ｐゴシック" charset="0"/>
              <a:cs typeface="ＭＳ Ｐゴシック" charset="0"/>
            </a:endParaRPr>
          </a:p>
        </p:txBody>
      </p:sp>
      <p:sp>
        <p:nvSpPr>
          <p:cNvPr id="132100" name="Rectangle 4"/>
          <p:cNvSpPr>
            <a:spLocks noGrp="1" noChangeArrowheads="1"/>
          </p:cNvSpPr>
          <p:nvPr>
            <p:ph type="body" sz="half" idx="2"/>
          </p:nvPr>
        </p:nvSpPr>
        <p:spPr>
          <a:xfrm>
            <a:off x="4357686" y="2514600"/>
            <a:ext cx="4786314" cy="3124200"/>
          </a:xfrm>
        </p:spPr>
        <p:txBody>
          <a:bodyPr/>
          <a:lstStyle/>
          <a:p>
            <a:pPr marL="609600" indent="-609600" algn="r">
              <a:lnSpc>
                <a:spcPct val="80000"/>
              </a:lnSpc>
              <a:buNone/>
            </a:pPr>
            <a:r>
              <a:rPr lang="ar-JO" sz="3200" dirty="0">
                <a:latin typeface="Arial" charset="0"/>
                <a:ea typeface="ＭＳ Ｐゴシック" charset="0"/>
                <a:cs typeface="ＭＳ Ｐゴシック" charset="0"/>
              </a:rPr>
              <a:t>العبادة</a:t>
            </a:r>
            <a:r>
              <a:rPr lang="en-US" sz="3200" dirty="0">
                <a:latin typeface="Arial" charset="0"/>
                <a:ea typeface="ＭＳ Ｐゴシック" charset="0"/>
                <a:cs typeface="ＭＳ Ｐゴシック" charset="0"/>
              </a:rPr>
              <a:t> </a:t>
            </a:r>
          </a:p>
          <a:p>
            <a:pPr marL="609600" indent="-609600" algn="r">
              <a:lnSpc>
                <a:spcPct val="80000"/>
              </a:lnSpc>
              <a:buNone/>
            </a:pPr>
            <a:r>
              <a:rPr lang="ar-JO" sz="3200" dirty="0">
                <a:latin typeface="Arial" charset="0"/>
                <a:ea typeface="ＭＳ Ｐゴシック" charset="0"/>
                <a:cs typeface="ＭＳ Ｐゴシック" charset="0"/>
              </a:rPr>
              <a:t>الوعد ( العهد )</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لا يوجد موضوع شامل </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حكم 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الملكوت و العهود</a:t>
            </a:r>
            <a:endParaRPr lang="en-US" sz="3200" dirty="0">
              <a:latin typeface="Arial" charset="0"/>
              <a:ea typeface="ＭＳ Ｐゴシック" charset="0"/>
              <a:cs typeface="ＭＳ Ｐゴシック" charset="0"/>
            </a:endParaRPr>
          </a:p>
        </p:txBody>
      </p:sp>
      <p:pic>
        <p:nvPicPr>
          <p:cNvPr id="315396"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397"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5398"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4"/>
          <p:cNvSpPr>
            <a:spLocks noGrp="1" noChangeArrowheads="1"/>
          </p:cNvSpPr>
          <p:nvPr>
            <p:ph type="title" idx="4294967295"/>
          </p:nvPr>
        </p:nvSpPr>
        <p:spPr/>
        <p:txBody>
          <a:bodyPr/>
          <a:lstStyle/>
          <a:p>
            <a:r>
              <a:rPr lang="en-US">
                <a:latin typeface="Arial" charset="0"/>
                <a:ea typeface="ＭＳ Ｐゴシック" charset="0"/>
                <a:cs typeface="Arial" charset="0"/>
              </a:rPr>
              <a:t>The Lord Reigns 1</a:t>
            </a:r>
          </a:p>
        </p:txBody>
      </p:sp>
      <p:pic>
        <p:nvPicPr>
          <p:cNvPr id="317442"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2292268" y="1720850"/>
            <a:ext cx="4580100" cy="341632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الرب يحكم, الرب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الرب يحكم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فلتفرح الأرض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ليبتهج الشعب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أن الرب يحكم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 إعادة )</a:t>
            </a:r>
            <a:endParaRPr kumimoji="0" lang="en-US" sz="36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4"/>
          <p:cNvSpPr>
            <a:spLocks noGrp="1" noChangeArrowheads="1"/>
          </p:cNvSpPr>
          <p:nvPr>
            <p:ph type="title" idx="4294967295"/>
          </p:nvPr>
        </p:nvSpPr>
        <p:spPr/>
        <p:txBody>
          <a:bodyPr/>
          <a:lstStyle/>
          <a:p>
            <a:r>
              <a:rPr lang="en-US">
                <a:latin typeface="Arial" charset="0"/>
                <a:ea typeface="ＭＳ Ｐゴシック" charset="0"/>
                <a:cs typeface="Arial" charset="0"/>
              </a:rPr>
              <a:t>The Lord Reigns 2</a:t>
            </a:r>
          </a:p>
        </p:txBody>
      </p:sp>
      <p:pic>
        <p:nvPicPr>
          <p:cNvPr id="319490"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188913"/>
            <a:ext cx="9169400" cy="3170099"/>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السموات تعلن بره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الناس يرون مجده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لأنك عظيم يا رب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فوق كل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فوق كل الأرض</a:t>
            </a:r>
            <a:endParaRPr kumimoji="0" lang="en-US" sz="4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4"/>
          <p:cNvSpPr>
            <a:spLocks noGrp="1" noChangeArrowheads="1"/>
          </p:cNvSpPr>
          <p:nvPr>
            <p:ph type="title" idx="4294967295"/>
          </p:nvPr>
        </p:nvSpPr>
        <p:spPr/>
        <p:txBody>
          <a:bodyPr/>
          <a:lstStyle/>
          <a:p>
            <a:r>
              <a:rPr lang="en-US">
                <a:latin typeface="Arial" charset="0"/>
                <a:ea typeface="ＭＳ Ｐゴシック" charset="0"/>
                <a:cs typeface="Arial" charset="0"/>
              </a:rPr>
              <a:t>The Lord Reigns 3</a:t>
            </a:r>
          </a:p>
        </p:txBody>
      </p:sp>
      <p:pic>
        <p:nvPicPr>
          <p:cNvPr id="321538"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1965256" y="987425"/>
            <a:ext cx="5234125" cy="4401205"/>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الرب يحكم. الرب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الرب يحكم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فلتفرح الأرض فلتفرح الأرض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ليبتهج الشعب أن 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ربنا يحكم</a:t>
            </a:r>
            <a:endParaRPr kumimoji="0" lang="en-US" sz="4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p:txBody>
          <a:bodyPr/>
          <a:lstStyle/>
          <a:p>
            <a:r>
              <a:rPr lang="ar-JO" dirty="0">
                <a:latin typeface="Arial" charset="0"/>
                <a:ea typeface="ＭＳ Ｐゴシック" charset="0"/>
                <a:cs typeface="ＭＳ Ｐゴシック" charset="0"/>
              </a:rPr>
              <a:t>ما هو موضوع العهد القديم</a:t>
            </a:r>
            <a:endParaRPr lang="en-US" dirty="0">
              <a:latin typeface="Arial" charset="0"/>
              <a:ea typeface="ＭＳ Ｐゴシック" charset="0"/>
              <a:cs typeface="ＭＳ Ｐゴシック" charset="0"/>
            </a:endParaRPr>
          </a:p>
        </p:txBody>
      </p:sp>
      <p:sp>
        <p:nvSpPr>
          <p:cNvPr id="286722" name="Rectangle 3"/>
          <p:cNvSpPr>
            <a:spLocks noGrp="1" noChangeArrowheads="1"/>
          </p:cNvSpPr>
          <p:nvPr>
            <p:ph type="body" sz="half" idx="1"/>
          </p:nvPr>
        </p:nvSpPr>
        <p:spPr>
          <a:xfrm>
            <a:off x="685800" y="1981200"/>
            <a:ext cx="4102100" cy="4114800"/>
          </a:xfrm>
        </p:spPr>
        <p:txBody>
          <a:bodyPr/>
          <a:lstStyle/>
          <a:p>
            <a:pPr marL="0" indent="0" algn="r">
              <a:buFont typeface="Monotype Sorts" charset="0"/>
              <a:buNone/>
            </a:pPr>
            <a:r>
              <a:rPr lang="ar-JO" sz="3600" dirty="0">
                <a:latin typeface="Arial" charset="0"/>
                <a:ea typeface="ＭＳ Ｐゴシック" charset="0"/>
                <a:cs typeface="ＭＳ Ｐゴシック" charset="0"/>
              </a:rPr>
              <a:t>أكتب جوابك في جملة واحدة صفحة 30 حيث يقول ( رأيي )</a:t>
            </a:r>
            <a:endParaRPr lang="en-US" sz="3600" dirty="0">
              <a:latin typeface="Arial" charset="0"/>
              <a:ea typeface="ＭＳ Ｐゴシック" charset="0"/>
              <a:cs typeface="ＭＳ Ｐゴシック" charset="0"/>
            </a:endParaRPr>
          </a:p>
        </p:txBody>
      </p:sp>
      <p:pic>
        <p:nvPicPr>
          <p:cNvPr id="286723" name="Picture 4" descr="j030939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953000" y="1608638"/>
            <a:ext cx="3657600" cy="2451100"/>
          </a:xfrm>
          <a:noFill/>
        </p:spPr>
      </p:pic>
      <p:sp>
        <p:nvSpPr>
          <p:cNvPr id="286724" name="Text Box 6"/>
          <p:cNvSpPr txBox="1">
            <a:spLocks noChangeArrowheads="1"/>
          </p:cNvSpPr>
          <p:nvPr/>
        </p:nvSpPr>
        <p:spPr bwMode="auto">
          <a:xfrm>
            <a:off x="8229600" y="1524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88" name="Rectangle 8"/>
          <p:cNvSpPr>
            <a:spLocks noGrp="1" noRot="1" noChangeArrowheads="1"/>
          </p:cNvSpPr>
          <p:nvPr>
            <p:ph type="title" idx="4294967295"/>
          </p:nvPr>
        </p:nvSpPr>
        <p:spPr>
          <a:xfrm>
            <a:off x="5791200" y="152400"/>
            <a:ext cx="3200400" cy="533400"/>
          </a:xfrm>
        </p:spPr>
        <p:txBody>
          <a:bodyPr/>
          <a:lstStyle/>
          <a:p>
            <a:pPr algn="r" eaLnBrk="1" hangingPunct="1">
              <a:defRPr/>
            </a:pPr>
            <a:r>
              <a:rPr lang="en-US" sz="3600" b="1">
                <a:latin typeface="Arial" charset="0"/>
                <a:ea typeface="ＭＳ Ｐゴシック" charset="0"/>
                <a:cs typeface="Arial" charset="0"/>
              </a:rPr>
              <a:t>Animals</a:t>
            </a:r>
          </a:p>
        </p:txBody>
      </p:sp>
      <p:pic>
        <p:nvPicPr>
          <p:cNvPr id="323586" name="Picture 6" descr="npo0000f6"/>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7620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5683"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خليقة الله ... اليوم السادس</a:t>
            </a:r>
            <a:endParaRPr kumimoji="0" 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2375684" name="Text Box 4"/>
          <p:cNvSpPr txBox="1">
            <a:spLocks noChangeArrowheads="1"/>
          </p:cNvSpPr>
          <p:nvPr/>
        </p:nvSpPr>
        <p:spPr bwMode="auto">
          <a:xfrm>
            <a:off x="152400" y="1600200"/>
            <a:ext cx="8763000" cy="3139321"/>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و قال الله : لتخرج الأرض ذوات أنفس حية كجنسها بهائم و دبابات ووحوش أرض كأجناسها و كان كذلك فعمل الله وحوش الأرض كأجناسها و البهائم كأجناسها و جميع دبابات الأرض كأجناسها و رأى الله ذلك أنه حسن</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1 : 24 - 25</a:t>
            </a:r>
            <a:endParaRPr kumimoji="0" 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8"/>
          <p:cNvSpPr>
            <a:spLocks noGrp="1" noRot="1" noChangeArrowheads="1"/>
          </p:cNvSpPr>
          <p:nvPr>
            <p:ph type="title" idx="4294967295"/>
          </p:nvPr>
        </p:nvSpPr>
        <p:spPr>
          <a:xfrm>
            <a:off x="6629400" y="76200"/>
            <a:ext cx="23622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eaLnBrk="1" hangingPunct="1"/>
            <a:r>
              <a:rPr lang="en-US" sz="3600" b="1">
                <a:effectLst/>
                <a:latin typeface="Arial" charset="0"/>
                <a:ea typeface="ＭＳ Ｐゴシック" charset="0"/>
                <a:cs typeface="Arial" charset="0"/>
              </a:rPr>
              <a:t>Man</a:t>
            </a:r>
          </a:p>
        </p:txBody>
      </p:sp>
      <p:pic>
        <p:nvPicPr>
          <p:cNvPr id="325634" name="Picture 7" descr="npo0000f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283" name="Text Box 3"/>
          <p:cNvSpPr txBox="1">
            <a:spLocks noChangeArrowheads="1"/>
          </p:cNvSpPr>
          <p:nvPr/>
        </p:nvSpPr>
        <p:spPr bwMode="auto">
          <a:xfrm>
            <a:off x="0" y="0"/>
            <a:ext cx="914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خليقة الله ... اليوم السادس</a:t>
            </a:r>
            <a:endParaRPr kumimoji="0" lang="en-US"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endParaRPr>
          </a:p>
        </p:txBody>
      </p:sp>
      <p:sp>
        <p:nvSpPr>
          <p:cNvPr id="1249284" name="Text Box 4"/>
          <p:cNvSpPr txBox="1">
            <a:spLocks noChangeArrowheads="1"/>
          </p:cNvSpPr>
          <p:nvPr/>
        </p:nvSpPr>
        <p:spPr bwMode="auto">
          <a:xfrm>
            <a:off x="1981200" y="914400"/>
            <a:ext cx="60198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و قال الله نعمل الإنسان على </a:t>
            </a:r>
            <a:r>
              <a:rPr kumimoji="0" lang="ar-JO" sz="3600" b="1" i="0" u="none" strike="noStrike" kern="1200" cap="none" spc="0" normalizeH="0" baseline="0" noProof="0" dirty="0">
                <a:ln>
                  <a:noFill/>
                </a:ln>
                <a:solidFill>
                  <a:srgbClr val="FFFF00"/>
                </a:solidFill>
                <a:effectLst>
                  <a:glow rad="215900">
                    <a:srgbClr val="000000"/>
                  </a:glow>
                </a:effectLst>
                <a:uLnTx/>
                <a:uFillTx/>
                <a:latin typeface="Arial" charset="0"/>
                <a:ea typeface="ＭＳ Ｐゴシック" charset="0"/>
                <a:cs typeface="Arial" charset="0"/>
              </a:rPr>
              <a:t>صورتنا</a:t>
            </a:r>
            <a:r>
              <a:rPr kumimoji="0" lang="ar-JO"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 كشبهنا </a:t>
            </a:r>
            <a:r>
              <a:rPr kumimoji="0" lang="ar-JO" sz="3600" b="1" i="0" u="none" strike="noStrike" kern="1200" cap="none" spc="0" normalizeH="0" baseline="0" noProof="0" dirty="0">
                <a:ln>
                  <a:noFill/>
                </a:ln>
                <a:solidFill>
                  <a:srgbClr val="FFFF00"/>
                </a:solidFill>
                <a:effectLst>
                  <a:glow rad="215900">
                    <a:srgbClr val="000000"/>
                  </a:glow>
                </a:effectLst>
                <a:uLnTx/>
                <a:uFillTx/>
                <a:latin typeface="Arial" charset="0"/>
                <a:ea typeface="ＭＳ Ｐゴシック" charset="0"/>
                <a:cs typeface="Arial" charset="0"/>
              </a:rPr>
              <a:t>فيتسلطون</a:t>
            </a:r>
            <a:r>
              <a:rPr kumimoji="0" lang="ar-JO"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 على سمك البحر و على طير السماء و على البهائم و على كل الأرض و على جميع الدبابات التي تدب على الأرض </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تك 1 : 26 </a:t>
            </a:r>
            <a:endParaRPr kumimoji="0" lang="en-US"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9779"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خليقة الله ... اليوم السادس</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
        <p:nvSpPr>
          <p:cNvPr id="2379783" name="Rectangle 7"/>
          <p:cNvSpPr>
            <a:spLocks noGrp="1" noRot="1" noChangeArrowheads="1"/>
          </p:cNvSpPr>
          <p:nvPr>
            <p:ph type="title" idx="4294967295"/>
          </p:nvPr>
        </p:nvSpPr>
        <p:spPr>
          <a:xfrm>
            <a:off x="8082808" y="9128"/>
            <a:ext cx="2895600" cy="609600"/>
          </a:xfrm>
        </p:spPr>
        <p:txBody>
          <a:bodyPr/>
          <a:lstStyle/>
          <a:p>
            <a:pPr algn="r" eaLnBrk="1" hangingPunct="1">
              <a:defRPr/>
            </a:pPr>
            <a:r>
              <a:rPr lang="ar-JO" sz="3600" dirty="0">
                <a:effectLst>
                  <a:glow rad="152400">
                    <a:srgbClr val="000000"/>
                  </a:glow>
                </a:effectLst>
                <a:latin typeface="Arial" charset="0"/>
                <a:ea typeface="ＭＳ Ｐゴシック" charset="0"/>
                <a:cs typeface="Arial" charset="0"/>
              </a:rPr>
              <a:t>المرأة</a:t>
            </a:r>
            <a:endParaRPr lang="en-US" sz="3600" dirty="0">
              <a:effectLst>
                <a:glow rad="152400">
                  <a:srgbClr val="000000"/>
                </a:glow>
              </a:effectLst>
              <a:latin typeface="Arial" charset="0"/>
              <a:ea typeface="ＭＳ Ｐゴシック" charset="0"/>
              <a:cs typeface="Arial" charset="0"/>
            </a:endParaRPr>
          </a:p>
        </p:txBody>
      </p:sp>
      <p:sp>
        <p:nvSpPr>
          <p:cNvPr id="2379785" name="Text Box 9"/>
          <p:cNvSpPr txBox="1">
            <a:spLocks noChangeArrowheads="1"/>
          </p:cNvSpPr>
          <p:nvPr/>
        </p:nvSpPr>
        <p:spPr bwMode="auto">
          <a:xfrm>
            <a:off x="1160720" y="3028054"/>
            <a:ext cx="541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على صورة الله خلقه</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
        <p:nvSpPr>
          <p:cNvPr id="2379786" name="Text Box 10"/>
          <p:cNvSpPr txBox="1">
            <a:spLocks noChangeArrowheads="1"/>
          </p:cNvSpPr>
          <p:nvPr/>
        </p:nvSpPr>
        <p:spPr bwMode="auto">
          <a:xfrm>
            <a:off x="170120" y="719900"/>
            <a:ext cx="541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فخلق الله الإنسان على صورته</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
        <p:nvSpPr>
          <p:cNvPr id="2379787" name="Text Box 11"/>
          <p:cNvSpPr txBox="1">
            <a:spLocks noChangeArrowheads="1"/>
          </p:cNvSpPr>
          <p:nvPr/>
        </p:nvSpPr>
        <p:spPr bwMode="auto">
          <a:xfrm>
            <a:off x="2789858" y="5105400"/>
            <a:ext cx="635414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ذكراً و أنثى خلقهم ( تك 1 : 27 )</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2" name="Rectangle 6"/>
          <p:cNvSpPr>
            <a:spLocks noGrp="1" noRot="1" noChangeArrowheads="1"/>
          </p:cNvSpPr>
          <p:nvPr>
            <p:ph type="title" idx="4294967295"/>
          </p:nvPr>
        </p:nvSpPr>
        <p:spPr>
          <a:xfrm>
            <a:off x="6172200" y="0"/>
            <a:ext cx="2895600" cy="609600"/>
          </a:xfrm>
        </p:spPr>
        <p:txBody>
          <a:bodyPr/>
          <a:lstStyle/>
          <a:p>
            <a:pPr algn="r" eaLnBrk="1" hangingPunct="1">
              <a:defRPr/>
            </a:pPr>
            <a:r>
              <a:rPr lang="en-US" sz="3600">
                <a:effectLst>
                  <a:glow rad="165100">
                    <a:srgbClr val="000000"/>
                  </a:glow>
                  <a:outerShdw blurRad="38100" dist="38100" dir="2700000" algn="tl">
                    <a:srgbClr val="000000"/>
                  </a:outerShdw>
                </a:effectLst>
                <a:latin typeface="Arial" charset="0"/>
                <a:ea typeface="ＭＳ Ｐゴシック" charset="0"/>
                <a:cs typeface="Arial" charset="0"/>
              </a:rPr>
              <a:t>Mandate</a:t>
            </a:r>
          </a:p>
        </p:txBody>
      </p:sp>
      <p:sp>
        <p:nvSpPr>
          <p:cNvPr id="8" name="Text Box 1041"/>
          <p:cNvSpPr txBox="1">
            <a:spLocks noChangeArrowheads="1"/>
          </p:cNvSpPr>
          <p:nvPr/>
        </p:nvSpPr>
        <p:spPr bwMode="auto">
          <a:xfrm>
            <a:off x="8431844" y="48907"/>
            <a:ext cx="698178"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65100">
                    <a:srgbClr val="000000"/>
                  </a:glow>
                </a:effectLst>
                <a:uLnTx/>
                <a:uFillTx/>
                <a:latin typeface="Arial"/>
                <a:ea typeface="ＭＳ Ｐゴシック" charset="0"/>
                <a:cs typeface="Arial"/>
              </a:rPr>
              <a:t>448</a:t>
            </a:r>
            <a:endParaRPr kumimoji="0" lang="en-US" sz="2400" b="1" i="0" u="none" strike="noStrike" kern="1200" cap="none" spc="0" normalizeH="0" baseline="0" noProof="0" dirty="0">
              <a:ln>
                <a:noFill/>
              </a:ln>
              <a:solidFill>
                <a:srgbClr val="000000"/>
              </a:solidFill>
              <a:effectLst>
                <a:glow rad="165100">
                  <a:srgbClr val="000000"/>
                </a:glow>
              </a:effectLst>
              <a:uLnTx/>
              <a:uFillTx/>
              <a:latin typeface="Arial"/>
              <a:ea typeface="ＭＳ Ｐゴシック" charset="0"/>
              <a:cs typeface="Arial"/>
            </a:endParaRPr>
          </a:p>
        </p:txBody>
      </p:sp>
      <p:sp>
        <p:nvSpPr>
          <p:cNvPr id="11" name="Rectangle 3"/>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type="stealth" w="lg" len="lg"/>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charset="0"/>
              <a:ea typeface="ＭＳ Ｐゴシック" charset="0"/>
            </a:endParaRPr>
          </a:p>
        </p:txBody>
      </p:sp>
      <p:pic>
        <p:nvPicPr>
          <p:cNvPr id="32973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87303" name="Text Box 7"/>
          <p:cNvSpPr txBox="1">
            <a:spLocks noChangeArrowheads="1"/>
          </p:cNvSpPr>
          <p:nvPr/>
        </p:nvSpPr>
        <p:spPr bwMode="auto">
          <a:xfrm>
            <a:off x="228600" y="5591175"/>
            <a:ext cx="89154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على كل حيوان </a:t>
            </a:r>
            <a:r>
              <a:rPr kumimoji="0" lang="ar-JO" sz="3600" b="1" i="0"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يدب على الأرض </a:t>
            </a: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 تك 1 : 28 )</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
        <p:nvSpPr>
          <p:cNvPr id="2487304" name="Text Box 8"/>
          <p:cNvSpPr txBox="1">
            <a:spLocks noChangeArrowheads="1"/>
          </p:cNvSpPr>
          <p:nvPr/>
        </p:nvSpPr>
        <p:spPr bwMode="auto">
          <a:xfrm>
            <a:off x="228600" y="381000"/>
            <a:ext cx="4191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على </a:t>
            </a:r>
            <a:r>
              <a:rPr kumimoji="0" lang="ar-JO" sz="3600" b="1" i="0"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طير</a:t>
            </a: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 السماء</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
        <p:nvSpPr>
          <p:cNvPr id="2487305" name="Text Box 9"/>
          <p:cNvSpPr txBox="1">
            <a:spLocks noChangeArrowheads="1"/>
          </p:cNvSpPr>
          <p:nvPr/>
        </p:nvSpPr>
        <p:spPr bwMode="auto">
          <a:xfrm>
            <a:off x="228600" y="3124200"/>
            <a:ext cx="6096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تسلطوا على </a:t>
            </a:r>
            <a:r>
              <a:rPr kumimoji="0" lang="ar-JO" sz="3600" b="1" i="0"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سمك</a:t>
            </a: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 البحر</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
        <p:nvSpPr>
          <p:cNvPr id="2487306" name="Text Box 10"/>
          <p:cNvSpPr txBox="1">
            <a:spLocks noChangeArrowheads="1"/>
          </p:cNvSpPr>
          <p:nvPr/>
        </p:nvSpPr>
        <p:spPr bwMode="auto">
          <a:xfrm>
            <a:off x="5715000" y="381000"/>
            <a:ext cx="3352800" cy="2308324"/>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باركهم الله و قال لهم أثمروا و اكثروا و املأوا الأرض و أخضعوها</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533400"/>
            <a:ext cx="7620000" cy="1143000"/>
          </a:xfrm>
        </p:spPr>
        <p:txBody>
          <a:bodyPr/>
          <a:lstStyle/>
          <a:p>
            <a:r>
              <a:rPr lang="ar-JO" sz="4000" dirty="0">
                <a:latin typeface="Arial" charset="0"/>
                <a:ea typeface="ＭＳ Ｐゴシック" charset="0"/>
                <a:cs typeface="ＭＳ Ｐゴシック" charset="0"/>
              </a:rPr>
              <a:t>موضوع شامل للجميع</a:t>
            </a:r>
            <a:endParaRPr lang="en-US" sz="4000" dirty="0">
              <a:latin typeface="Arial" charset="0"/>
              <a:ea typeface="ＭＳ Ｐゴシック" charset="0"/>
              <a:cs typeface="ＭＳ Ｐゴシック" charset="0"/>
            </a:endParaRPr>
          </a:p>
        </p:txBody>
      </p:sp>
      <p:sp>
        <p:nvSpPr>
          <p:cNvPr id="21507" name="Rectangle 3"/>
          <p:cNvSpPr>
            <a:spLocks noGrp="1" noChangeArrowheads="1"/>
          </p:cNvSpPr>
          <p:nvPr>
            <p:ph type="body" sz="half" idx="1"/>
          </p:nvPr>
        </p:nvSpPr>
        <p:spPr>
          <a:xfrm>
            <a:off x="0" y="1600200"/>
            <a:ext cx="4495800" cy="3886200"/>
          </a:xfrm>
        </p:spPr>
        <p:txBody>
          <a:bodyPr/>
          <a:lstStyle/>
          <a:p>
            <a:pPr marL="66675" indent="-66675" algn="r">
              <a:lnSpc>
                <a:spcPct val="80000"/>
              </a:lnSpc>
              <a:buFont typeface="Monotype Sorts" charset="0"/>
              <a:buNone/>
            </a:pPr>
            <a:r>
              <a:rPr lang="ar-JO" altLang="zh-CN" sz="2000" b="1" dirty="0">
                <a:latin typeface="Arial" charset="0"/>
                <a:ea typeface="SimSun" charset="0"/>
                <a:cs typeface="SimSun" charset="0"/>
              </a:rPr>
              <a:t>تكوين 1 : 26 - 28</a:t>
            </a:r>
            <a:endParaRPr lang="en-US" altLang="zh-CN" sz="2000" b="1" dirty="0">
              <a:latin typeface="Arial" charset="0"/>
              <a:ea typeface="SimSun" charset="0"/>
              <a:cs typeface="SimSun" charset="0"/>
            </a:endParaRPr>
          </a:p>
          <a:p>
            <a:pPr marL="66675" indent="-66675" algn="r">
              <a:lnSpc>
                <a:spcPct val="80000"/>
              </a:lnSpc>
              <a:buFont typeface="Monotype Sorts" charset="0"/>
              <a:buNone/>
            </a:pPr>
            <a:endParaRPr lang="en-US" altLang="zh-CN" sz="2000" b="1" dirty="0">
              <a:latin typeface="Arial" charset="0"/>
              <a:ea typeface="SimSun" charset="0"/>
              <a:cs typeface="SimSun" charset="0"/>
            </a:endParaRPr>
          </a:p>
          <a:p>
            <a:pPr marL="66675" indent="-66675" algn="r">
              <a:lnSpc>
                <a:spcPct val="80000"/>
              </a:lnSpc>
              <a:buFont typeface="Monotype Sorts" charset="0"/>
              <a:buNone/>
            </a:pPr>
            <a:r>
              <a:rPr lang="ar-JO" altLang="zh-CN" sz="2000" b="1" dirty="0">
                <a:latin typeface="Arial" charset="0"/>
                <a:ea typeface="SimSun" charset="0"/>
                <a:cs typeface="SimSun" charset="0"/>
              </a:rPr>
              <a:t>و قال الله نعمل الإنسان على صورتنا كشبهنا فيتسلطون على سمك البحر و على طير السماء و على البهائم و على كل الأرض و على جميع الدبابات التي تدب على الأرض فخلق الله الإنسان على صورته على صورة الله خلقه ذكراً و أنثى خلقهم و باركهم الله و قال لهم أثمروا و اكثروا و املأوا الأرضو اخضعوها و تسلطوا على سمك البحر و على طير السماء و على كل حيوان يدب على الأرض</a:t>
            </a:r>
            <a:r>
              <a:rPr lang="en-US" altLang="zh-CN" sz="2000" b="1" dirty="0">
                <a:latin typeface="Arial" charset="0"/>
                <a:ea typeface="SimSun" charset="0"/>
                <a:cs typeface="SimSun" charset="0"/>
              </a:rPr>
              <a:t> </a:t>
            </a:r>
            <a:endParaRPr lang="en-US" sz="2000" b="1" dirty="0">
              <a:latin typeface="Arial" charset="0"/>
              <a:ea typeface="ＭＳ Ｐゴシック" charset="0"/>
              <a:cs typeface="ＭＳ Ｐゴシック" charset="0"/>
            </a:endParaRPr>
          </a:p>
        </p:txBody>
      </p:sp>
      <p:sp>
        <p:nvSpPr>
          <p:cNvPr id="21508" name="Rectangle 4"/>
          <p:cNvSpPr>
            <a:spLocks noGrp="1" noChangeArrowheads="1"/>
          </p:cNvSpPr>
          <p:nvPr>
            <p:ph type="body" sz="half" idx="2"/>
          </p:nvPr>
        </p:nvSpPr>
        <p:spPr>
          <a:xfrm>
            <a:off x="5105400" y="1600200"/>
            <a:ext cx="3810000" cy="2667000"/>
          </a:xfrm>
        </p:spPr>
        <p:txBody>
          <a:bodyPr/>
          <a:lstStyle/>
          <a:p>
            <a:pPr marL="0" indent="0" algn="r">
              <a:lnSpc>
                <a:spcPct val="80000"/>
              </a:lnSpc>
              <a:buFont typeface="Monotype Sorts" charset="0"/>
              <a:buNone/>
            </a:pPr>
            <a:r>
              <a:rPr lang="ar-JO" sz="2000" b="1" dirty="0">
                <a:latin typeface="Arial" charset="0"/>
                <a:ea typeface="ＭＳ Ｐゴシック" charset="0"/>
                <a:cs typeface="ＭＳ Ｐゴシック" charset="0"/>
              </a:rPr>
              <a:t>رؤيا 22 : 5 </a:t>
            </a:r>
            <a:endParaRPr lang="en-US" sz="2000" b="1" dirty="0">
              <a:latin typeface="Arial" charset="0"/>
              <a:ea typeface="ＭＳ Ｐゴシック" charset="0"/>
              <a:cs typeface="ＭＳ Ｐゴシック" charset="0"/>
            </a:endParaRPr>
          </a:p>
          <a:p>
            <a:pPr marL="0" indent="0" algn="r">
              <a:lnSpc>
                <a:spcPct val="80000"/>
              </a:lnSpc>
              <a:buFont typeface="Monotype Sorts" charset="0"/>
              <a:buNone/>
            </a:pPr>
            <a:endParaRPr lang="en-US" sz="2000" b="1" dirty="0">
              <a:latin typeface="Arial" charset="0"/>
              <a:ea typeface="ＭＳ Ｐゴシック" charset="0"/>
              <a:cs typeface="ＭＳ Ｐゴシック" charset="0"/>
            </a:endParaRPr>
          </a:p>
          <a:p>
            <a:pPr marL="0" indent="0" algn="r">
              <a:lnSpc>
                <a:spcPct val="80000"/>
              </a:lnSpc>
              <a:buFont typeface="Monotype Sorts" charset="0"/>
              <a:buNone/>
            </a:pPr>
            <a:r>
              <a:rPr lang="ar-JO" sz="2000" b="1" dirty="0">
                <a:latin typeface="Arial" charset="0"/>
                <a:ea typeface="ＭＳ Ｐゴシック" charset="0"/>
                <a:cs typeface="ＭＳ Ｐゴシック" charset="0"/>
              </a:rPr>
              <a:t>و لا يكون ليل هناك و لا يحتاجون إلى سراج أو نور شمس لأن الرب الإله ينير عليهم و هم سيملكون إلى أبد الآبدين</a:t>
            </a:r>
            <a:endParaRPr lang="en-US" sz="2000" b="1" dirty="0">
              <a:latin typeface="Arial" charset="0"/>
              <a:ea typeface="ＭＳ Ｐゴシック" charset="0"/>
              <a:cs typeface="ＭＳ Ｐゴシック" charset="0"/>
            </a:endParaRPr>
          </a:p>
        </p:txBody>
      </p:sp>
      <p:sp>
        <p:nvSpPr>
          <p:cNvPr id="21510"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rPr>
              <a:t>الوصية</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1511" name="Text Box 7"/>
          <p:cNvSpPr txBox="1">
            <a:spLocks noChangeArrowheads="1"/>
          </p:cNvSpPr>
          <p:nvPr/>
        </p:nvSpPr>
        <p:spPr bwMode="auto">
          <a:xfrm>
            <a:off x="6248400" y="6096000"/>
            <a:ext cx="2209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rPr>
              <a:t>التتميم</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1512"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1513" name="Text Box 9"/>
          <p:cNvSpPr txBox="1">
            <a:spLocks noChangeArrowheads="1"/>
          </p:cNvSpPr>
          <p:nvPr/>
        </p:nvSpPr>
        <p:spPr bwMode="auto">
          <a:xfrm>
            <a:off x="152400" y="5486400"/>
            <a:ext cx="8839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00"/>
                </a:solidFill>
                <a:effectLst/>
                <a:uLnTx/>
                <a:uFillTx/>
                <a:latin typeface="Arial" charset="0"/>
                <a:ea typeface="ＭＳ Ｐゴシック" charset="0"/>
              </a:rPr>
              <a:t>موضوع الكتاب المقدس : الله يوسع حكمه إلى البشر</a:t>
            </a:r>
            <a:endParaRPr kumimoji="0" lang="en-US" sz="2800" b="0" i="0" u="none" strike="noStrike" kern="1200" cap="none" spc="0" normalizeH="0" baseline="0" noProof="0" dirty="0">
              <a:ln>
                <a:noFill/>
              </a:ln>
              <a:solidFill>
                <a:srgbClr val="FFFF00"/>
              </a:solidFill>
              <a:effectLst/>
              <a:uLnTx/>
              <a:uFillTx/>
              <a:latin typeface="Arial" charset="0"/>
              <a:ea typeface="ＭＳ Ｐゴシック" charset="0"/>
            </a:endParaRPr>
          </a:p>
        </p:txBody>
      </p:sp>
      <p:sp>
        <p:nvSpPr>
          <p:cNvPr id="21514" name="Text Box 10"/>
          <p:cNvSpPr txBox="1">
            <a:spLocks noChangeArrowheads="1"/>
          </p:cNvSpPr>
          <p:nvPr/>
        </p:nvSpPr>
        <p:spPr bwMode="auto">
          <a:xfrm>
            <a:off x="3048000" y="6021388"/>
            <a:ext cx="27479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rPr>
              <a:t>العهود</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31786" name="Text Box 11"/>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885796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dissolve">
                                      <p:cBhvr>
                                        <p:cTn id="10" dur="500"/>
                                        <p:tgtEl>
                                          <p:spTgt spid="2150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15" dur="500"/>
                                        <p:tgtEl>
                                          <p:spTgt spid="2150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1508">
                                            <p:txEl>
                                              <p:pRg st="2" end="2"/>
                                            </p:txEl>
                                          </p:spTgt>
                                        </p:tgtEl>
                                        <p:attrNameLst>
                                          <p:attrName>style.visibility</p:attrName>
                                        </p:attrNameLst>
                                      </p:cBhvr>
                                      <p:to>
                                        <p:strVal val="visible"/>
                                      </p:to>
                                    </p:set>
                                    <p:animEffect transition="in" filter="barn(inHorizontal)">
                                      <p:cBhvr>
                                        <p:cTn id="20" dur="500"/>
                                        <p:tgtEl>
                                          <p:spTgt spid="2150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animEffect transition="in" filter="fade">
                                      <p:cBhvr>
                                        <p:cTn id="25" dur="100"/>
                                        <p:tgtEl>
                                          <p:spTgt spid="21513"/>
                                        </p:tgtEl>
                                      </p:cBhvr>
                                    </p:animEffect>
                                    <p:anim calcmode="lin" valueType="num">
                                      <p:cBhvr>
                                        <p:cTn id="26" dur="400" fill="hold"/>
                                        <p:tgtEl>
                                          <p:spTgt spid="21513"/>
                                        </p:tgtEl>
                                        <p:attrNameLst>
                                          <p:attrName>ppt_x</p:attrName>
                                        </p:attrNameLst>
                                      </p:cBhvr>
                                      <p:tavLst>
                                        <p:tav tm="0">
                                          <p:val>
                                            <p:strVal val="#ppt_x"/>
                                          </p:val>
                                        </p:tav>
                                        <p:tav tm="100000">
                                          <p:val>
                                            <p:strVal val="#ppt_x"/>
                                          </p:val>
                                        </p:tav>
                                      </p:tavLst>
                                    </p:anim>
                                    <p:anim calcmode="lin" valueType="num">
                                      <p:cBhvr>
                                        <p:cTn id="27" dur="400" fill="hold"/>
                                        <p:tgtEl>
                                          <p:spTgt spid="21513"/>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1510"/>
                                        </p:tgtEl>
                                        <p:attrNameLst>
                                          <p:attrName>style.visibility</p:attrName>
                                        </p:attrNameLst>
                                      </p:cBhvr>
                                      <p:to>
                                        <p:strVal val="visible"/>
                                      </p:to>
                                    </p:set>
                                    <p:animEffect transition="in" filter="fade">
                                      <p:cBhvr>
                                        <p:cTn id="34" dur="100"/>
                                        <p:tgtEl>
                                          <p:spTgt spid="21510"/>
                                        </p:tgtEl>
                                      </p:cBhvr>
                                    </p:animEffect>
                                    <p:anim calcmode="lin" valueType="num">
                                      <p:cBhvr>
                                        <p:cTn id="35" dur="400" fill="hold"/>
                                        <p:tgtEl>
                                          <p:spTgt spid="21510"/>
                                        </p:tgtEl>
                                        <p:attrNameLst>
                                          <p:attrName>ppt_x</p:attrName>
                                        </p:attrNameLst>
                                      </p:cBhvr>
                                      <p:tavLst>
                                        <p:tav tm="0">
                                          <p:val>
                                            <p:strVal val="#ppt_x"/>
                                          </p:val>
                                        </p:tav>
                                        <p:tav tm="100000">
                                          <p:val>
                                            <p:strVal val="#ppt_x"/>
                                          </p:val>
                                        </p:tav>
                                      </p:tavLst>
                                    </p:anim>
                                    <p:anim calcmode="lin" valueType="num">
                                      <p:cBhvr>
                                        <p:cTn id="36" dur="400" fill="hold"/>
                                        <p:tgtEl>
                                          <p:spTgt spid="21510"/>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1511"/>
                                        </p:tgtEl>
                                        <p:attrNameLst>
                                          <p:attrName>style.visibility</p:attrName>
                                        </p:attrNameLst>
                                      </p:cBhvr>
                                      <p:to>
                                        <p:strVal val="visible"/>
                                      </p:to>
                                    </p:set>
                                    <p:animEffect transition="in" filter="fade">
                                      <p:cBhvr>
                                        <p:cTn id="43" dur="100"/>
                                        <p:tgtEl>
                                          <p:spTgt spid="21511"/>
                                        </p:tgtEl>
                                      </p:cBhvr>
                                    </p:animEffect>
                                    <p:anim calcmode="lin" valueType="num">
                                      <p:cBhvr>
                                        <p:cTn id="44" dur="400" fill="hold"/>
                                        <p:tgtEl>
                                          <p:spTgt spid="21511"/>
                                        </p:tgtEl>
                                        <p:attrNameLst>
                                          <p:attrName>ppt_x</p:attrName>
                                        </p:attrNameLst>
                                      </p:cBhvr>
                                      <p:tavLst>
                                        <p:tav tm="0">
                                          <p:val>
                                            <p:strVal val="#ppt_x"/>
                                          </p:val>
                                        </p:tav>
                                        <p:tav tm="100000">
                                          <p:val>
                                            <p:strVal val="#ppt_x"/>
                                          </p:val>
                                        </p:tav>
                                      </p:tavLst>
                                    </p:anim>
                                    <p:anim calcmode="lin" valueType="num">
                                      <p:cBhvr>
                                        <p:cTn id="45" dur="400" fill="hold"/>
                                        <p:tgtEl>
                                          <p:spTgt spid="21511"/>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2"/>
                                        </p:tgtEl>
                                        <p:attrNameLst>
                                          <p:attrName>style.visibility</p:attrName>
                                        </p:attrNameLst>
                                      </p:cBhvr>
                                      <p:to>
                                        <p:strVal val="visible"/>
                                      </p:to>
                                    </p:set>
                                    <p:animEffect transition="in" filter="wipe(left)">
                                      <p:cBhvr>
                                        <p:cTn id="52" dur="3000"/>
                                        <p:tgtEl>
                                          <p:spTgt spid="21512"/>
                                        </p:tgtEl>
                                      </p:cBhvr>
                                    </p:animEffect>
                                  </p:childTnLst>
                                </p:cTn>
                              </p:par>
                              <p:par>
                                <p:cTn id="53" presetID="43" presetClass="entr" presetSubtype="0" fill="hold" grpId="0" nodeType="withEffect">
                                  <p:stCondLst>
                                    <p:cond delay="0"/>
                                  </p:stCondLst>
                                  <p:childTnLst>
                                    <p:set>
                                      <p:cBhvr>
                                        <p:cTn id="54" dur="1" fill="hold">
                                          <p:stCondLst>
                                            <p:cond delay="0"/>
                                          </p:stCondLst>
                                        </p:cTn>
                                        <p:tgtEl>
                                          <p:spTgt spid="21514"/>
                                        </p:tgtEl>
                                        <p:attrNameLst>
                                          <p:attrName>style.visibility</p:attrName>
                                        </p:attrNameLst>
                                      </p:cBhvr>
                                      <p:to>
                                        <p:strVal val="visible"/>
                                      </p:to>
                                    </p:set>
                                    <p:animEffect transition="in" filter="fade">
                                      <p:cBhvr>
                                        <p:cTn id="55" dur="100"/>
                                        <p:tgtEl>
                                          <p:spTgt spid="21514"/>
                                        </p:tgtEl>
                                      </p:cBhvr>
                                    </p:animEffect>
                                    <p:anim calcmode="lin" valueType="num">
                                      <p:cBhvr>
                                        <p:cTn id="56" dur="400" fill="hold"/>
                                        <p:tgtEl>
                                          <p:spTgt spid="21514"/>
                                        </p:tgtEl>
                                        <p:attrNameLst>
                                          <p:attrName>ppt_x</p:attrName>
                                        </p:attrNameLst>
                                      </p:cBhvr>
                                      <p:tavLst>
                                        <p:tav tm="0">
                                          <p:val>
                                            <p:strVal val="#ppt_x"/>
                                          </p:val>
                                        </p:tav>
                                        <p:tav tm="100000">
                                          <p:val>
                                            <p:strVal val="#ppt_x"/>
                                          </p:val>
                                        </p:tav>
                                      </p:tavLst>
                                    </p:anim>
                                    <p:anim calcmode="lin" valueType="num">
                                      <p:cBhvr>
                                        <p:cTn id="57" dur="400" fill="hold"/>
                                        <p:tgtEl>
                                          <p:spTgt spid="21514"/>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P spid="21510" grpId="0"/>
      <p:bldP spid="21511" grpId="0"/>
      <p:bldP spid="21513" grpId="0"/>
      <p:bldP spid="215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العهد الإبراهيمي</a:t>
            </a:r>
            <a:endPar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عهد الأرض</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العهد الداوودي</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العهد الجديد</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العهد الموسوي</a:t>
            </a:r>
            <a:endPar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إر 31 : 31 – 34 يعد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الغفران</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لا داعي للكرازة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أف 2 : 19 – 22, 2 كو 6 : 16)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لو 22 : 20, 2 كو 3 : 6 )</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الألفية        </a:t>
            </a: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الملكوت   </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المسيانية    </a:t>
            </a: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ar-JO"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الأبدي     </a:t>
            </a:r>
            <a:endPar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4" name="Rectangle 46"/>
          <p:cNvSpPr>
            <a:spLocks noChangeArrowheads="1"/>
          </p:cNvSpPr>
          <p:nvPr/>
        </p:nvSpPr>
        <p:spPr bwMode="auto">
          <a:xfrm>
            <a:off x="7659688" y="2411413"/>
            <a:ext cx="9112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(أش 2 : 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(رؤ 21 – 22)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t>
            </a: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أش 11</a:t>
            </a: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(رؤ 5 : 10,   20 : 4-6)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الأرض</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النسل</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البركة</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تك 12 : 1 - 3</a:t>
            </a:r>
            <a:endPar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(1كو 15 : 24)</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إسرائيل</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الكنيسة</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(التركيز على الأمة)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الطبعة السادسة</a:t>
            </a:r>
            <a:endPar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15 حزيران 2012</a:t>
            </a:r>
            <a:endPar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(زك 8)</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(رؤ 21 : 5)</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غل 3 : 23 – 25 )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(رو 7: 1-6, 1كو 9: 19-21, عب 8: 13)</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9ج</a:t>
            </a:r>
            <a:endPar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Impact"/>
                <a:ea typeface="ＭＳ Ｐゴシック" pitchFamily="24" charset="-128"/>
                <a:cs typeface="Impact"/>
              </a:rPr>
              <a:t>خط سير الملكوت و العهود</a:t>
            </a:r>
            <a:endParaRPr lang="en-US" sz="5400" b="1" dirty="0">
              <a:effectLst>
                <a:glow rad="215900">
                  <a:schemeClr val="bg1">
                    <a:lumMod val="50000"/>
                    <a:alpha val="75000"/>
                  </a:schemeClr>
                </a:glow>
              </a:effectLst>
              <a:latin typeface="Impact"/>
              <a:ea typeface="ＭＳ Ｐゴシック" pitchFamily="24" charset="-128"/>
              <a:cs typeface="Impact"/>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 و 379</a:t>
            </a:r>
            <a:endPar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7670801" y="1654905"/>
            <a:ext cx="831448"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661437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04448" cy="1143000"/>
          </a:xfrm>
          <a:effectLst>
            <a:outerShdw blurRad="63500" dist="107763" dir="18900000" algn="ctr" rotWithShape="0">
              <a:srgbClr val="000000">
                <a:alpha val="74998"/>
              </a:srgbClr>
            </a:outerShdw>
          </a:effectLst>
        </p:spPr>
        <p:txBody>
          <a:bodyPr/>
          <a:lstStyle/>
          <a:p>
            <a:pPr rtl="1">
              <a:defRPr/>
            </a:pPr>
            <a:r>
              <a:rPr lang="ar-JO" altLang="zh-CN" dirty="0">
                <a:latin typeface="Arial" charset="0"/>
                <a:ea typeface="SimSun" charset="0"/>
                <a:cs typeface="SimSun" charset="0"/>
              </a:rPr>
              <a:t>نظرتي بشأن الموضوع الرئيسيِّ للعهد القديم</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180527" y="1219200"/>
            <a:ext cx="8928992" cy="5594176"/>
          </a:xfrm>
        </p:spPr>
        <p:txBody>
          <a:bodyPr/>
          <a:lstStyle/>
          <a:p>
            <a:pPr algn="r" rtl="1">
              <a:buFont typeface="Monotype Sorts" charset="0"/>
              <a:buNone/>
              <a:tabLst>
                <a:tab pos="862013" algn="l"/>
                <a:tab pos="1431925" algn="l"/>
                <a:tab pos="2001838" algn="l"/>
              </a:tabLst>
              <a:defRPr/>
            </a:pP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القديم لنا قصَّة</a:t>
            </a:r>
          </a:p>
          <a:p>
            <a:pPr algn="r" rtl="1">
              <a:buFont typeface="Monotype Sorts" charset="0"/>
              <a:buNone/>
              <a:tabLst>
                <a:tab pos="862013" algn="l"/>
                <a:tab pos="1431925" algn="l"/>
                <a:tab pos="2001838" algn="l"/>
              </a:tabLst>
              <a:defRPr/>
            </a:pPr>
            <a:r>
              <a:rPr lang="ar-JO"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a:t>
            </a:r>
            <a:endParaRPr lang="en-US"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جرى إعطاء التفويض- للمشاركة في حُكْم هذا الملكوت- في جنَّة عَدْن، لكنَّه فُقِد في السقوط، ثمَّ تَحَقَّق بواسطة فداء الإنسان بواسطة إسرائيل بوصفها مملكة كهنة، وسيتَحَقَّق ذلك بصورةٍ نهائيَّةٍ في نهاية المطاف بواسطة المسيَّا الذي سيملك بصفته "المُخَلِّص" و"الـمَلِك" ليتمِّم "العهد الإبراهيميّ" </a:t>
            </a:r>
            <a:endParaRPr lang="en-US" altLang="zh-CN" sz="4000" b="1" dirty="0">
              <a:solidFill>
                <a:schemeClr val="tx2"/>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Font typeface="Monotype Sorts" charset="0"/>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endParaRPr lang="en-US" sz="4000" b="1" dirty="0">
              <a:effectLst>
                <a:outerShdw blurRad="38100" dist="38100" dir="2700000" algn="tl">
                  <a:srgbClr val="000000">
                    <a:alpha val="43137"/>
                  </a:srgbClr>
                </a:outerShdw>
              </a:effectLst>
              <a:latin typeface="Traditional Arabic" panose="02020603050405020304" pitchFamily="18" charset="-78"/>
              <a:ea typeface="ＭＳ Ｐゴシック" charset="0"/>
              <a:cs typeface="Traditional Arabic" panose="02020603050405020304" pitchFamily="18" charset="-78"/>
            </a:endParaRPr>
          </a:p>
        </p:txBody>
      </p:sp>
      <p:sp>
        <p:nvSpPr>
          <p:cNvPr id="335876" name="Text Box 6"/>
          <p:cNvSpPr txBox="1">
            <a:spLocks noChangeArrowheads="1"/>
          </p:cNvSpPr>
          <p:nvPr/>
        </p:nvSpPr>
        <p:spPr bwMode="auto">
          <a:xfrm>
            <a:off x="8422704" y="44624"/>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rPr>
              <a:t>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77882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76456" cy="1143000"/>
          </a:xfrm>
          <a:effectLst>
            <a:outerShdw blurRad="63500" dist="107763" dir="18900000" algn="ctr" rotWithShape="0">
              <a:srgbClr val="000000">
                <a:alpha val="74997"/>
              </a:srgbClr>
            </a:outerShdw>
          </a:effectLst>
        </p:spPr>
        <p:txBody>
          <a:bodyPr/>
          <a:lstStyle/>
          <a:p>
            <a:r>
              <a:rPr lang="ar-JO" altLang="zh-CN" dirty="0">
                <a:latin typeface="Arial" charset="0"/>
                <a:ea typeface="SimSun" charset="0"/>
                <a:cs typeface="SimSun" charset="0"/>
              </a:rPr>
              <a:t>نظرتي بشأن الموضوع الرئيسيِّ للعهد الجديد</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cstate="email">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0" y="908720"/>
            <a:ext cx="9144000" cy="5827440"/>
          </a:xfrm>
        </p:spPr>
        <p:txBody>
          <a:bodyPr/>
          <a:lstStyle/>
          <a:p>
            <a:pPr algn="r" rtl="1">
              <a:buNone/>
              <a:tabLst>
                <a:tab pos="862013" algn="l"/>
                <a:tab pos="1431925" algn="l"/>
                <a:tab pos="2001838" algn="l"/>
              </a:tabLst>
            </a:pP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الجديد لنا قصَّة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40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 </a:t>
            </a: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endPar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28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يجرى التبشير (الإعلان) عن هذا الأمر- المشاركة في حُكْم هذا الملكوت- </a:t>
            </a:r>
            <a:r>
              <a:rPr lang="ar-JO" altLang="zh-CN" sz="2800"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بواسطة الكنيسة</a:t>
            </a:r>
            <a:endParaRPr lang="en-US" altLang="zh-CN" sz="2800"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بأنَّ </a:t>
            </a: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الخلاص هو بالنعمة وحدها</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وبالإيمان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وأن يكون موضوع الإيمان هو المسيح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والذي سيحكم بوصفه "الـمُخَلِّص" و"الـمَلِك"</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لتتميم العهد الإبراهيميّ</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لمجد الله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p:txBody>
      </p:sp>
      <p:sp>
        <p:nvSpPr>
          <p:cNvPr id="110596" name="Text Box 6"/>
          <p:cNvSpPr txBox="1">
            <a:spLocks noChangeArrowheads="1"/>
          </p:cNvSpPr>
          <p:nvPr/>
        </p:nvSpPr>
        <p:spPr bwMode="auto">
          <a:xfrm>
            <a:off x="8566720" y="116632"/>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375844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0550" y="0"/>
            <a:ext cx="9108504" cy="1143000"/>
          </a:xfrm>
          <a:effectLst>
            <a:outerShdw blurRad="63500" dist="107763" dir="18900000" algn="ctr" rotWithShape="0">
              <a:srgbClr val="000000">
                <a:alpha val="74997"/>
              </a:srgbClr>
            </a:outerShdw>
          </a:effectLst>
        </p:spPr>
        <p:txBody>
          <a:bodyPr/>
          <a:lstStyle/>
          <a:p>
            <a:r>
              <a:rPr lang="ar-JO" altLang="zh-CN" dirty="0">
                <a:latin typeface="Arial" charset="0"/>
                <a:ea typeface="SimSun" charset="0"/>
                <a:cs typeface="SimSun" charset="0"/>
              </a:rPr>
              <a:t>نظرتي بشأن الموضوع الرئيسيِّ </a:t>
            </a:r>
            <a:r>
              <a:rPr lang="ar-JO" altLang="zh-CN" dirty="0">
                <a:latin typeface="Arial" panose="020B0604020202020204" pitchFamily="34" charset="0"/>
                <a:ea typeface="SimSun" pitchFamily="2" charset="-122"/>
                <a:cs typeface="Arial" panose="020B0604020202020204" pitchFamily="34" charset="0"/>
              </a:rPr>
              <a:t>للكتاب المقدَّس</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cstate="email">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8857555" cy="5181600"/>
          </a:xfrm>
        </p:spPr>
        <p:txBody>
          <a:bodyPr/>
          <a:lstStyle/>
          <a:p>
            <a:pPr algn="r" rtl="1">
              <a:buNone/>
              <a:tabLst>
                <a:tab pos="862013" algn="l"/>
                <a:tab pos="1431925" algn="l"/>
                <a:tab pos="2001838" algn="l"/>
              </a:tabLst>
            </a:pP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الكتاب المقدَّس لنا قصَّة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40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استردادَ الله للإنسان للمشاركة في حُكْم ملكوت الله، وذلك بغرض تحقيق مجد الله</a:t>
            </a:r>
            <a:endParaRPr lang="en-US" altLang="zh-CN" sz="4000" b="1" dirty="0">
              <a:solidFill>
                <a:schemeClr val="tx2"/>
              </a:solidFill>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وذلك بواسطة إسرائيل التي ستأتي بالمسيَّا</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لكي تُبشِّر (تعلن) الكنيسة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بأنَّ الخلاص هو في المسيح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الذي سيحكم </a:t>
            </a: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بوصفه "المُخَلِّص" و"الـمَلِك"</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لتتميم العهد الإبراهيميّ</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لمجد الله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p:txBody>
      </p:sp>
      <p:sp>
        <p:nvSpPr>
          <p:cNvPr id="110596" name="Text Box 6"/>
          <p:cNvSpPr txBox="1">
            <a:spLocks noChangeArrowheads="1"/>
          </p:cNvSpPr>
          <p:nvPr/>
        </p:nvSpPr>
        <p:spPr bwMode="auto">
          <a:xfrm>
            <a:off x="8549580" y="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145136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107950" y="-26988"/>
            <a:ext cx="9404350" cy="7056438"/>
          </a:xfrm>
          <a:prstGeom prst="rect">
            <a:avLst/>
          </a:prstGeom>
          <a:solidFill>
            <a:srgbClr val="000000"/>
          </a:solidFill>
          <a:ln w="12700">
            <a:solidFill>
              <a:schemeClr val="tx1"/>
            </a:solidFill>
            <a:round/>
            <a:headEnd/>
            <a:tailEnd/>
          </a:ln>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12642" name="Title 2"/>
          <p:cNvSpPr>
            <a:spLocks noGrp="1"/>
          </p:cNvSpPr>
          <p:nvPr>
            <p:ph type="title" idx="4294967295"/>
          </p:nvPr>
        </p:nvSpPr>
        <p:spPr/>
        <p:txBody>
          <a:bodyPr/>
          <a:lstStyle/>
          <a:p>
            <a:r>
              <a:rPr lang="en-US" altLang="en-US">
                <a:solidFill>
                  <a:srgbClr val="000000"/>
                </a:solidFill>
                <a:ea typeface="ＭＳ Ｐゴシック" pitchFamily="34" charset="-128"/>
              </a:rPr>
              <a:t>Black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body" sz="half" idx="1"/>
          </p:nvPr>
        </p:nvSpPr>
        <p:spPr>
          <a:xfrm>
            <a:off x="0" y="2438400"/>
            <a:ext cx="4343400" cy="3124200"/>
          </a:xfrm>
        </p:spPr>
        <p:txBody>
          <a:bodyPr/>
          <a:lstStyle/>
          <a:p>
            <a:pPr algn="r" rtl="1">
              <a:buFont typeface="Wingdings" charset="0"/>
              <a:buChar char="þ"/>
            </a:pPr>
            <a:r>
              <a:rPr lang="ar-JO" dirty="0">
                <a:latin typeface="Arial Black" charset="0"/>
                <a:ea typeface="ＭＳ Ｐゴシック" charset="0"/>
                <a:cs typeface="ＭＳ Ｐゴシック" charset="0"/>
              </a:rPr>
              <a:t>مبني على النص</a:t>
            </a:r>
            <a:endParaRPr lang="en-US" dirty="0">
              <a:latin typeface="Arial Black" charset="0"/>
              <a:ea typeface="ＭＳ Ｐゴシック" charset="0"/>
              <a:cs typeface="ＭＳ Ｐゴシック" charset="0"/>
            </a:endParaRPr>
          </a:p>
          <a:p>
            <a:pPr algn="r" rtl="1">
              <a:buFont typeface="Wingdings" charset="0"/>
              <a:buChar char="þ"/>
            </a:pPr>
            <a:r>
              <a:rPr lang="ar-JO" dirty="0">
                <a:latin typeface="Arial Black" charset="0"/>
                <a:ea typeface="ＭＳ Ｐゴシック" charset="0"/>
                <a:cs typeface="ＭＳ Ｐゴシック" charset="0"/>
              </a:rPr>
              <a:t>يغطي الكتاب المقدس كاملاً</a:t>
            </a:r>
            <a:endParaRPr lang="en-US" dirty="0">
              <a:latin typeface="Arial Black" charset="0"/>
              <a:ea typeface="ＭＳ Ｐゴシック" charset="0"/>
              <a:cs typeface="ＭＳ Ｐゴシック" charset="0"/>
            </a:endParaRPr>
          </a:p>
          <a:p>
            <a:pPr algn="r" rtl="1">
              <a:buFont typeface="Wingdings" charset="0"/>
              <a:buChar char="þ"/>
            </a:pPr>
            <a:r>
              <a:rPr lang="ar-JO" dirty="0">
                <a:latin typeface="Arial Black" charset="0"/>
                <a:ea typeface="ＭＳ Ｐゴシック" charset="0"/>
                <a:cs typeface="ＭＳ Ｐゴシック" charset="0"/>
              </a:rPr>
              <a:t>محدد كفاية ليكون مساعداً</a:t>
            </a:r>
            <a:endParaRPr lang="en-US" dirty="0">
              <a:latin typeface="Arial Black" charset="0"/>
              <a:ea typeface="ＭＳ Ｐゴシック" charset="0"/>
              <a:cs typeface="ＭＳ Ｐゴシック" charset="0"/>
            </a:endParaRPr>
          </a:p>
          <a:p>
            <a:pPr algn="r" rtl="1">
              <a:buFont typeface="Wingdings" charset="0"/>
              <a:buChar char="þ"/>
            </a:pPr>
            <a:r>
              <a:rPr lang="ar-JO" dirty="0">
                <a:latin typeface="Arial Black" charset="0"/>
                <a:ea typeface="ＭＳ Ｐゴシック" charset="0"/>
                <a:cs typeface="ＭＳ Ｐゴシック" charset="0"/>
              </a:rPr>
              <a:t>يركز على الله كونه الموضوع الرئيسي</a:t>
            </a:r>
            <a:endParaRPr lang="en-US" dirty="0">
              <a:latin typeface="Arial" charset="0"/>
              <a:ea typeface="ＭＳ Ｐゴシック" charset="0"/>
              <a:cs typeface="ＭＳ Ｐゴシック" charset="0"/>
            </a:endParaRPr>
          </a:p>
        </p:txBody>
      </p:sp>
      <p:sp>
        <p:nvSpPr>
          <p:cNvPr id="16388" name="Rectangle 4"/>
          <p:cNvSpPr>
            <a:spLocks noGrp="1" noChangeArrowheads="1"/>
          </p:cNvSpPr>
          <p:nvPr>
            <p:ph type="body" sz="half" idx="2"/>
          </p:nvPr>
        </p:nvSpPr>
        <p:spPr>
          <a:xfrm>
            <a:off x="4267200" y="2438400"/>
            <a:ext cx="4876800" cy="3200400"/>
          </a:xfrm>
        </p:spPr>
        <p:txBody>
          <a:bodyPr/>
          <a:lstStyle/>
          <a:p>
            <a:pPr algn="r" rtl="1">
              <a:buFont typeface="Wingdings" charset="0"/>
              <a:buChar char="þ"/>
            </a:pPr>
            <a:r>
              <a:rPr lang="ar-JO" dirty="0">
                <a:latin typeface="Arial Black" charset="0"/>
                <a:ea typeface="ＭＳ Ｐゴシック" charset="0"/>
                <a:cs typeface="ＭＳ Ｐゴシック" charset="0"/>
              </a:rPr>
              <a:t>ليس منهجياً</a:t>
            </a:r>
            <a:endParaRPr lang="en-US" dirty="0">
              <a:latin typeface="Arial Black" charset="0"/>
              <a:ea typeface="ＭＳ Ｐゴシック" charset="0"/>
              <a:cs typeface="ＭＳ Ｐゴシック" charset="0"/>
            </a:endParaRPr>
          </a:p>
          <a:p>
            <a:pPr algn="r" rtl="1">
              <a:buFont typeface="Wingdings" charset="0"/>
              <a:buChar char="þ"/>
            </a:pPr>
            <a:r>
              <a:rPr lang="ar-JO" dirty="0">
                <a:latin typeface="Arial Black" charset="0"/>
                <a:ea typeface="ＭＳ Ｐゴシック" charset="0"/>
                <a:cs typeface="ＭＳ Ｐゴシック" charset="0"/>
              </a:rPr>
              <a:t>ليس مجزء</a:t>
            </a:r>
            <a:endParaRPr lang="en-US" dirty="0">
              <a:latin typeface="Arial Black" charset="0"/>
              <a:ea typeface="ＭＳ Ｐゴシック" charset="0"/>
              <a:cs typeface="ＭＳ Ｐゴシック" charset="0"/>
            </a:endParaRPr>
          </a:p>
          <a:p>
            <a:pPr algn="r" rtl="1">
              <a:buFont typeface="Wingdings" charset="0"/>
              <a:buChar char="þ"/>
            </a:pPr>
            <a:r>
              <a:rPr lang="ar-JO" altLang="ja-JP" dirty="0">
                <a:latin typeface="Arial Black" charset="0"/>
                <a:ea typeface="ＭＳ Ｐゴシック" charset="0"/>
                <a:cs typeface="ＭＳ Ｐゴシック" charset="0"/>
              </a:rPr>
              <a:t>الحياة موضوع عام جداً لكي تساعدنا</a:t>
            </a:r>
            <a:endParaRPr lang="en-US" altLang="ja-JP" dirty="0">
              <a:latin typeface="Arial Black" charset="0"/>
              <a:ea typeface="ＭＳ Ｐゴシック" charset="0"/>
              <a:cs typeface="ＭＳ Ｐゴシック" charset="0"/>
            </a:endParaRPr>
          </a:p>
          <a:p>
            <a:pPr algn="r" rtl="1">
              <a:buFont typeface="Wingdings" charset="0"/>
              <a:buChar char="þ"/>
            </a:pPr>
            <a:r>
              <a:rPr lang="ar-JO" dirty="0">
                <a:latin typeface="Arial Black" charset="0"/>
                <a:ea typeface="ＭＳ Ｐゴシック" charset="0"/>
                <a:cs typeface="ＭＳ Ｐゴシック" charset="0"/>
              </a:rPr>
              <a:t>الإنسان ليس موضوع الكتاب المقدس الرئيسي</a:t>
            </a:r>
            <a:endParaRPr lang="en-US" dirty="0">
              <a:latin typeface="Arial Black" charset="0"/>
              <a:ea typeface="ＭＳ Ｐゴシック" charset="0"/>
              <a:cs typeface="ＭＳ Ｐゴシック" charset="0"/>
            </a:endParaRPr>
          </a:p>
        </p:txBody>
      </p:sp>
      <p:pic>
        <p:nvPicPr>
          <p:cNvPr id="288771" name="Picture 3" descr="j0309389"/>
          <p:cNvPicPr>
            <a:picLocks noGrp="1" noChangeAspect="1" noChangeArrowheads="1"/>
          </p:cNvPicPr>
          <p:nvPr>
            <p:ph sz="half" idx="4294967295"/>
          </p:nvPr>
        </p:nvPicPr>
        <p:blipFill>
          <a:blip r:embed="rId3">
            <a:lum bright="-42000"/>
            <a:extLst>
              <a:ext uri="{28A0092B-C50C-407E-A947-70E740481C1C}">
                <a14:useLocalDpi xmlns:a14="http://schemas.microsoft.com/office/drawing/2010/main"/>
              </a:ext>
            </a:extLst>
          </a:blip>
          <a:srcRect/>
          <a:stretch>
            <a:fillRect/>
          </a:stretch>
        </p:blipFill>
        <p:spPr>
          <a:xfrm>
            <a:off x="0" y="0"/>
            <a:ext cx="3657600" cy="2408238"/>
          </a:xfrm>
          <a:noFill/>
        </p:spPr>
      </p:pic>
      <p:sp>
        <p:nvSpPr>
          <p:cNvPr id="288772" name="Rectangle 5"/>
          <p:cNvSpPr>
            <a:spLocks noChangeArrowheads="1"/>
          </p:cNvSpPr>
          <p:nvPr/>
        </p:nvSpPr>
        <p:spPr bwMode="auto">
          <a:xfrm>
            <a:off x="4211638" y="3030538"/>
            <a:ext cx="7239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742716" tIns="152352" rIns="-19044" bIns="38088"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386" name="Rectangle 2"/>
          <p:cNvSpPr>
            <a:spLocks noGrp="1" noChangeArrowheads="1"/>
          </p:cNvSpPr>
          <p:nvPr>
            <p:ph type="title"/>
          </p:nvPr>
        </p:nvSpPr>
        <p:spPr>
          <a:xfrm>
            <a:off x="-152400" y="228600"/>
            <a:ext cx="9448800" cy="1143000"/>
          </a:xfrm>
          <a:effectLst>
            <a:outerShdw blurRad="63500" dist="107763" dir="8100000" algn="ctr" rotWithShape="0">
              <a:srgbClr val="000000">
                <a:alpha val="74998"/>
              </a:srgbClr>
            </a:outerShdw>
          </a:effectLst>
        </p:spPr>
        <p:txBody>
          <a:bodyPr/>
          <a:lstStyle/>
          <a:p>
            <a:pPr>
              <a:defRPr/>
            </a:pPr>
            <a:r>
              <a:rPr lang="ar-JO" sz="4000" dirty="0">
                <a:ea typeface="+mj-ea"/>
                <a:cs typeface="+mj-cs"/>
              </a:rPr>
              <a:t>معايير تمييز موضوع العهد القديم الرئيسي</a:t>
            </a:r>
            <a:endParaRPr lang="en-US" sz="4000" dirty="0">
              <a:ea typeface="+mj-ea"/>
              <a:cs typeface="+mj-cs"/>
            </a:endParaRPr>
          </a:p>
        </p:txBody>
      </p:sp>
      <p:sp>
        <p:nvSpPr>
          <p:cNvPr id="288774" name="Line 7"/>
          <p:cNvSpPr>
            <a:spLocks noChangeShapeType="1"/>
          </p:cNvSpPr>
          <p:nvPr/>
        </p:nvSpPr>
        <p:spPr bwMode="auto">
          <a:xfrm>
            <a:off x="4267200" y="1676400"/>
            <a:ext cx="0" cy="5105400"/>
          </a:xfrm>
          <a:prstGeom prst="line">
            <a:avLst/>
          </a:prstGeom>
          <a:noFill/>
          <a:ln w="57150">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88775" name="Text Box 8"/>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88776" name="WordArt 9"/>
          <p:cNvSpPr>
            <a:spLocks noChangeArrowheads="1" noChangeShapeType="1" noTextEdit="1"/>
          </p:cNvSpPr>
          <p:nvPr/>
        </p:nvSpPr>
        <p:spPr bwMode="auto">
          <a:xfrm>
            <a:off x="304800" y="1752600"/>
            <a:ext cx="9398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uLnTx/>
                <a:uFillTx/>
                <a:latin typeface="Arial Black"/>
                <a:ea typeface="Arial Black"/>
                <a:cs typeface="Arial Black"/>
              </a:rPr>
              <a:t>نعم</a:t>
            </a:r>
            <a:endPar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uLnTx/>
              <a:uFillTx/>
              <a:latin typeface="Arial Black"/>
              <a:ea typeface="Arial Black"/>
              <a:cs typeface="Arial Black"/>
            </a:endParaRPr>
          </a:p>
        </p:txBody>
      </p:sp>
      <p:sp>
        <p:nvSpPr>
          <p:cNvPr id="288777" name="WordArt 10"/>
          <p:cNvSpPr>
            <a:spLocks noChangeArrowheads="1" noChangeShapeType="1" noTextEdit="1"/>
          </p:cNvSpPr>
          <p:nvPr/>
        </p:nvSpPr>
        <p:spPr bwMode="auto">
          <a:xfrm>
            <a:off x="4419600" y="1752600"/>
            <a:ext cx="9398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uLnTx/>
                <a:uFillTx/>
                <a:latin typeface="Arial Black"/>
                <a:ea typeface="Arial Black"/>
                <a:cs typeface="Arial Black"/>
              </a:rPr>
              <a:t>لا</a:t>
            </a:r>
            <a:endPar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uLnTx/>
              <a:uFillTx/>
              <a:latin typeface="Arial Black"/>
              <a:ea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770" decel="100000"/>
                                        <p:tgtEl>
                                          <p:spTgt spid="16390">
                                            <p:txEl>
                                              <p:pRg st="0" end="0"/>
                                            </p:txEl>
                                          </p:spTgt>
                                        </p:tgtEl>
                                      </p:cBhvr>
                                    </p:animEffect>
                                    <p:animScale>
                                      <p:cBhvr>
                                        <p:cTn id="8" dur="770" decel="100000"/>
                                        <p:tgtEl>
                                          <p:spTgt spid="16390">
                                            <p:txEl>
                                              <p:pRg st="0" end="0"/>
                                            </p:txEl>
                                          </p:spTgt>
                                        </p:tgtEl>
                                      </p:cBhvr>
                                      <p:from x="10000" y="10000"/>
                                      <p:to x="200000" y="450000"/>
                                    </p:animScale>
                                    <p:animScale>
                                      <p:cBhvr>
                                        <p:cTn id="9" dur="1230" accel="100000" fill="hold">
                                          <p:stCondLst>
                                            <p:cond delay="770"/>
                                          </p:stCondLst>
                                        </p:cTn>
                                        <p:tgtEl>
                                          <p:spTgt spid="16390">
                                            <p:txEl>
                                              <p:pRg st="0" end="0"/>
                                            </p:txEl>
                                          </p:spTgt>
                                        </p:tgtEl>
                                      </p:cBhvr>
                                      <p:from x="200000" y="450000"/>
                                      <p:to x="100000" y="100000"/>
                                    </p:animScale>
                                    <p:set>
                                      <p:cBhvr>
                                        <p:cTn id="10" dur="770" fill="hold"/>
                                        <p:tgtEl>
                                          <p:spTgt spid="16390">
                                            <p:txEl>
                                              <p:pRg st="0" end="0"/>
                                            </p:txEl>
                                          </p:spTgt>
                                        </p:tgtEl>
                                        <p:attrNameLst>
                                          <p:attrName>ppt_x</p:attrName>
                                        </p:attrNameLst>
                                      </p:cBhvr>
                                      <p:to>
                                        <p:strVal val="(0.5)"/>
                                      </p:to>
                                    </p:set>
                                    <p:anim from="(0.5)" to="(#ppt_x)" calcmode="lin" valueType="num">
                                      <p:cBhvr>
                                        <p:cTn id="11" dur="1230" accel="100000" fill="hold">
                                          <p:stCondLst>
                                            <p:cond delay="770"/>
                                          </p:stCondLst>
                                        </p:cTn>
                                        <p:tgtEl>
                                          <p:spTgt spid="16390">
                                            <p:txEl>
                                              <p:pRg st="0" end="0"/>
                                            </p:txEl>
                                          </p:spTgt>
                                        </p:tgtEl>
                                        <p:attrNameLst>
                                          <p:attrName>ppt_x</p:attrName>
                                        </p:attrNameLst>
                                      </p:cBhvr>
                                    </p:anim>
                                    <p:set>
                                      <p:cBhvr>
                                        <p:cTn id="12" dur="770" fill="hold"/>
                                        <p:tgtEl>
                                          <p:spTgt spid="1639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6390">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16388">
                                            <p:txEl>
                                              <p:pRg st="0" end="0"/>
                                            </p:txEl>
                                          </p:spTgt>
                                        </p:tgtEl>
                                        <p:attrNameLst>
                                          <p:attrName>style.visibility</p:attrName>
                                        </p:attrNameLst>
                                      </p:cBhvr>
                                      <p:to>
                                        <p:strVal val="visible"/>
                                      </p:to>
                                    </p:set>
                                    <p:animEffect transition="in" filter="wipe(right)">
                                      <p:cBhvr>
                                        <p:cTn id="18" dur="500"/>
                                        <p:tgtEl>
                                          <p:spTgt spid="1638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16390">
                                            <p:txEl>
                                              <p:pRg st="1" end="1"/>
                                            </p:txEl>
                                          </p:spTgt>
                                        </p:tgtEl>
                                        <p:attrNameLst>
                                          <p:attrName>style.visibility</p:attrName>
                                        </p:attrNameLst>
                                      </p:cBhvr>
                                      <p:to>
                                        <p:strVal val="visible"/>
                                      </p:to>
                                    </p:set>
                                    <p:animEffect transition="in" filter="fade">
                                      <p:cBhvr>
                                        <p:cTn id="23" dur="770" decel="100000"/>
                                        <p:tgtEl>
                                          <p:spTgt spid="16390">
                                            <p:txEl>
                                              <p:pRg st="1" end="1"/>
                                            </p:txEl>
                                          </p:spTgt>
                                        </p:tgtEl>
                                      </p:cBhvr>
                                    </p:animEffect>
                                    <p:animScale>
                                      <p:cBhvr>
                                        <p:cTn id="24" dur="770" decel="100000"/>
                                        <p:tgtEl>
                                          <p:spTgt spid="16390">
                                            <p:txEl>
                                              <p:pRg st="1" end="1"/>
                                            </p:txEl>
                                          </p:spTgt>
                                        </p:tgtEl>
                                      </p:cBhvr>
                                      <p:from x="10000" y="10000"/>
                                      <p:to x="200000" y="450000"/>
                                    </p:animScale>
                                    <p:animScale>
                                      <p:cBhvr>
                                        <p:cTn id="25" dur="1230" accel="100000" fill="hold">
                                          <p:stCondLst>
                                            <p:cond delay="770"/>
                                          </p:stCondLst>
                                        </p:cTn>
                                        <p:tgtEl>
                                          <p:spTgt spid="16390">
                                            <p:txEl>
                                              <p:pRg st="1" end="1"/>
                                            </p:txEl>
                                          </p:spTgt>
                                        </p:tgtEl>
                                      </p:cBhvr>
                                      <p:from x="200000" y="450000"/>
                                      <p:to x="100000" y="100000"/>
                                    </p:animScale>
                                    <p:set>
                                      <p:cBhvr>
                                        <p:cTn id="26" dur="770" fill="hold"/>
                                        <p:tgtEl>
                                          <p:spTgt spid="16390">
                                            <p:txEl>
                                              <p:pRg st="1" end="1"/>
                                            </p:txEl>
                                          </p:spTgt>
                                        </p:tgtEl>
                                        <p:attrNameLst>
                                          <p:attrName>ppt_x</p:attrName>
                                        </p:attrNameLst>
                                      </p:cBhvr>
                                      <p:to>
                                        <p:strVal val="(0.5)"/>
                                      </p:to>
                                    </p:set>
                                    <p:anim from="(0.5)" to="(#ppt_x)" calcmode="lin" valueType="num">
                                      <p:cBhvr>
                                        <p:cTn id="27" dur="1230" accel="100000" fill="hold">
                                          <p:stCondLst>
                                            <p:cond delay="770"/>
                                          </p:stCondLst>
                                        </p:cTn>
                                        <p:tgtEl>
                                          <p:spTgt spid="16390">
                                            <p:txEl>
                                              <p:pRg st="1" end="1"/>
                                            </p:txEl>
                                          </p:spTgt>
                                        </p:tgtEl>
                                        <p:attrNameLst>
                                          <p:attrName>ppt_x</p:attrName>
                                        </p:attrNameLst>
                                      </p:cBhvr>
                                    </p:anim>
                                    <p:set>
                                      <p:cBhvr>
                                        <p:cTn id="28" dur="770" fill="hold"/>
                                        <p:tgtEl>
                                          <p:spTgt spid="16390">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16390">
                                            <p:txEl>
                                              <p:pRg st="1" end="1"/>
                                            </p:txEl>
                                          </p:spTgt>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16388">
                                            <p:txEl>
                                              <p:pRg st="1" end="1"/>
                                            </p:txEl>
                                          </p:spTgt>
                                        </p:tgtEl>
                                        <p:attrNameLst>
                                          <p:attrName>style.visibility</p:attrName>
                                        </p:attrNameLst>
                                      </p:cBhvr>
                                      <p:to>
                                        <p:strVal val="visible"/>
                                      </p:to>
                                    </p:set>
                                    <p:animEffect transition="in" filter="wipe(right)">
                                      <p:cBhvr>
                                        <p:cTn id="34" dur="500"/>
                                        <p:tgtEl>
                                          <p:spTgt spid="1638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6388">
                                            <p:txEl>
                                              <p:pRg st="2" end="2"/>
                                            </p:txEl>
                                          </p:spTgt>
                                        </p:tgtEl>
                                        <p:attrNameLst>
                                          <p:attrName>style.visibility</p:attrName>
                                        </p:attrNameLst>
                                      </p:cBhvr>
                                      <p:to>
                                        <p:strVal val="visible"/>
                                      </p:to>
                                    </p:set>
                                    <p:animEffect transition="in" filter="wipe(right)">
                                      <p:cBhvr>
                                        <p:cTn id="39" dur="500"/>
                                        <p:tgtEl>
                                          <p:spTgt spid="16388">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nodeType="clickEffect">
                                  <p:stCondLst>
                                    <p:cond delay="0"/>
                                  </p:stCondLst>
                                  <p:childTnLst>
                                    <p:set>
                                      <p:cBhvr>
                                        <p:cTn id="43" dur="1" fill="hold">
                                          <p:stCondLst>
                                            <p:cond delay="0"/>
                                          </p:stCondLst>
                                        </p:cTn>
                                        <p:tgtEl>
                                          <p:spTgt spid="16390">
                                            <p:txEl>
                                              <p:pRg st="2" end="2"/>
                                            </p:txEl>
                                          </p:spTgt>
                                        </p:tgtEl>
                                        <p:attrNameLst>
                                          <p:attrName>style.visibility</p:attrName>
                                        </p:attrNameLst>
                                      </p:cBhvr>
                                      <p:to>
                                        <p:strVal val="visible"/>
                                      </p:to>
                                    </p:set>
                                    <p:animEffect transition="in" filter="fade">
                                      <p:cBhvr>
                                        <p:cTn id="44" dur="770" decel="100000"/>
                                        <p:tgtEl>
                                          <p:spTgt spid="16390">
                                            <p:txEl>
                                              <p:pRg st="2" end="2"/>
                                            </p:txEl>
                                          </p:spTgt>
                                        </p:tgtEl>
                                      </p:cBhvr>
                                    </p:animEffect>
                                    <p:animScale>
                                      <p:cBhvr>
                                        <p:cTn id="45" dur="770" decel="100000"/>
                                        <p:tgtEl>
                                          <p:spTgt spid="16390">
                                            <p:txEl>
                                              <p:pRg st="2" end="2"/>
                                            </p:txEl>
                                          </p:spTgt>
                                        </p:tgtEl>
                                      </p:cBhvr>
                                      <p:from x="10000" y="10000"/>
                                      <p:to x="200000" y="450000"/>
                                    </p:animScale>
                                    <p:animScale>
                                      <p:cBhvr>
                                        <p:cTn id="46" dur="1230" accel="100000" fill="hold">
                                          <p:stCondLst>
                                            <p:cond delay="770"/>
                                          </p:stCondLst>
                                        </p:cTn>
                                        <p:tgtEl>
                                          <p:spTgt spid="16390">
                                            <p:txEl>
                                              <p:pRg st="2" end="2"/>
                                            </p:txEl>
                                          </p:spTgt>
                                        </p:tgtEl>
                                      </p:cBhvr>
                                      <p:from x="200000" y="450000"/>
                                      <p:to x="100000" y="100000"/>
                                    </p:animScale>
                                    <p:set>
                                      <p:cBhvr>
                                        <p:cTn id="47" dur="770" fill="hold"/>
                                        <p:tgtEl>
                                          <p:spTgt spid="16390">
                                            <p:txEl>
                                              <p:pRg st="2" end="2"/>
                                            </p:txEl>
                                          </p:spTgt>
                                        </p:tgtEl>
                                        <p:attrNameLst>
                                          <p:attrName>ppt_x</p:attrName>
                                        </p:attrNameLst>
                                      </p:cBhvr>
                                      <p:to>
                                        <p:strVal val="(0.5)"/>
                                      </p:to>
                                    </p:set>
                                    <p:anim from="(0.5)" to="(#ppt_x)" calcmode="lin" valueType="num">
                                      <p:cBhvr>
                                        <p:cTn id="48" dur="1230" accel="100000" fill="hold">
                                          <p:stCondLst>
                                            <p:cond delay="770"/>
                                          </p:stCondLst>
                                        </p:cTn>
                                        <p:tgtEl>
                                          <p:spTgt spid="16390">
                                            <p:txEl>
                                              <p:pRg st="2" end="2"/>
                                            </p:txEl>
                                          </p:spTgt>
                                        </p:tgtEl>
                                        <p:attrNameLst>
                                          <p:attrName>ppt_x</p:attrName>
                                        </p:attrNameLst>
                                      </p:cBhvr>
                                    </p:anim>
                                    <p:set>
                                      <p:cBhvr>
                                        <p:cTn id="49" dur="770" fill="hold"/>
                                        <p:tgtEl>
                                          <p:spTgt spid="16390">
                                            <p:txEl>
                                              <p:pRg st="2" end="2"/>
                                            </p:txEl>
                                          </p:spTgt>
                                        </p:tgtEl>
                                        <p:attrNameLst>
                                          <p:attrName>ppt_y</p:attrName>
                                        </p:attrNameLst>
                                      </p:cBhvr>
                                      <p:to>
                                        <p:strVal val="(#ppt_y+0.4)"/>
                                      </p:to>
                                    </p:set>
                                    <p:anim from="(#ppt_y+0.4)" to="(#ppt_y)" calcmode="lin" valueType="num">
                                      <p:cBhvr>
                                        <p:cTn id="50" dur="1230" accel="100000" fill="hold">
                                          <p:stCondLst>
                                            <p:cond delay="770"/>
                                          </p:stCondLst>
                                        </p:cTn>
                                        <p:tgtEl>
                                          <p:spTgt spid="16390">
                                            <p:txEl>
                                              <p:pRg st="2" end="2"/>
                                            </p:txEl>
                                          </p:spTgt>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nodeType="clickEffect">
                                  <p:stCondLst>
                                    <p:cond delay="0"/>
                                  </p:stCondLst>
                                  <p:childTnLst>
                                    <p:set>
                                      <p:cBhvr>
                                        <p:cTn id="54" dur="1" fill="hold">
                                          <p:stCondLst>
                                            <p:cond delay="0"/>
                                          </p:stCondLst>
                                        </p:cTn>
                                        <p:tgtEl>
                                          <p:spTgt spid="16390">
                                            <p:txEl>
                                              <p:pRg st="3" end="3"/>
                                            </p:txEl>
                                          </p:spTgt>
                                        </p:tgtEl>
                                        <p:attrNameLst>
                                          <p:attrName>style.visibility</p:attrName>
                                        </p:attrNameLst>
                                      </p:cBhvr>
                                      <p:to>
                                        <p:strVal val="visible"/>
                                      </p:to>
                                    </p:set>
                                    <p:animEffect transition="in" filter="fade">
                                      <p:cBhvr>
                                        <p:cTn id="55" dur="770" decel="100000"/>
                                        <p:tgtEl>
                                          <p:spTgt spid="16390">
                                            <p:txEl>
                                              <p:pRg st="3" end="3"/>
                                            </p:txEl>
                                          </p:spTgt>
                                        </p:tgtEl>
                                      </p:cBhvr>
                                    </p:animEffect>
                                    <p:animScale>
                                      <p:cBhvr>
                                        <p:cTn id="56" dur="770" decel="100000"/>
                                        <p:tgtEl>
                                          <p:spTgt spid="16390">
                                            <p:txEl>
                                              <p:pRg st="3" end="3"/>
                                            </p:txEl>
                                          </p:spTgt>
                                        </p:tgtEl>
                                      </p:cBhvr>
                                      <p:from x="10000" y="10000"/>
                                      <p:to x="200000" y="450000"/>
                                    </p:animScale>
                                    <p:animScale>
                                      <p:cBhvr>
                                        <p:cTn id="57" dur="1230" accel="100000" fill="hold">
                                          <p:stCondLst>
                                            <p:cond delay="770"/>
                                          </p:stCondLst>
                                        </p:cTn>
                                        <p:tgtEl>
                                          <p:spTgt spid="16390">
                                            <p:txEl>
                                              <p:pRg st="3" end="3"/>
                                            </p:txEl>
                                          </p:spTgt>
                                        </p:tgtEl>
                                      </p:cBhvr>
                                      <p:from x="200000" y="450000"/>
                                      <p:to x="100000" y="100000"/>
                                    </p:animScale>
                                    <p:set>
                                      <p:cBhvr>
                                        <p:cTn id="58" dur="770" fill="hold"/>
                                        <p:tgtEl>
                                          <p:spTgt spid="16390">
                                            <p:txEl>
                                              <p:pRg st="3" end="3"/>
                                            </p:txEl>
                                          </p:spTgt>
                                        </p:tgtEl>
                                        <p:attrNameLst>
                                          <p:attrName>ppt_x</p:attrName>
                                        </p:attrNameLst>
                                      </p:cBhvr>
                                      <p:to>
                                        <p:strVal val="(0.5)"/>
                                      </p:to>
                                    </p:set>
                                    <p:anim from="(0.5)" to="(#ppt_x)" calcmode="lin" valueType="num">
                                      <p:cBhvr>
                                        <p:cTn id="59" dur="1230" accel="100000" fill="hold">
                                          <p:stCondLst>
                                            <p:cond delay="770"/>
                                          </p:stCondLst>
                                        </p:cTn>
                                        <p:tgtEl>
                                          <p:spTgt spid="16390">
                                            <p:txEl>
                                              <p:pRg st="3" end="3"/>
                                            </p:txEl>
                                          </p:spTgt>
                                        </p:tgtEl>
                                        <p:attrNameLst>
                                          <p:attrName>ppt_x</p:attrName>
                                        </p:attrNameLst>
                                      </p:cBhvr>
                                    </p:anim>
                                    <p:set>
                                      <p:cBhvr>
                                        <p:cTn id="60" dur="770" fill="hold"/>
                                        <p:tgtEl>
                                          <p:spTgt spid="16390">
                                            <p:txEl>
                                              <p:pRg st="3" end="3"/>
                                            </p:txEl>
                                          </p:spTgt>
                                        </p:tgtEl>
                                        <p:attrNameLst>
                                          <p:attrName>ppt_y</p:attrName>
                                        </p:attrNameLst>
                                      </p:cBhvr>
                                      <p:to>
                                        <p:strVal val="(#ppt_y+0.4)"/>
                                      </p:to>
                                    </p:set>
                                    <p:anim from="(#ppt_y+0.4)" to="(#ppt_y)" calcmode="lin" valueType="num">
                                      <p:cBhvr>
                                        <p:cTn id="61" dur="1230" accel="100000" fill="hold">
                                          <p:stCondLst>
                                            <p:cond delay="770"/>
                                          </p:stCondLst>
                                        </p:cTn>
                                        <p:tgtEl>
                                          <p:spTgt spid="16390">
                                            <p:txEl>
                                              <p:pRg st="3" end="3"/>
                                            </p:txEl>
                                          </p:spTgt>
                                        </p:tgtEl>
                                        <p:attrNameLst>
                                          <p:attrName>ppt_y</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nodeType="clickEffect">
                                  <p:stCondLst>
                                    <p:cond delay="0"/>
                                  </p:stCondLst>
                                  <p:childTnLst>
                                    <p:set>
                                      <p:cBhvr>
                                        <p:cTn id="65" dur="1" fill="hold">
                                          <p:stCondLst>
                                            <p:cond delay="0"/>
                                          </p:stCondLst>
                                        </p:cTn>
                                        <p:tgtEl>
                                          <p:spTgt spid="16388">
                                            <p:txEl>
                                              <p:pRg st="3" end="3"/>
                                            </p:txEl>
                                          </p:spTgt>
                                        </p:tgtEl>
                                        <p:attrNameLst>
                                          <p:attrName>style.visibility</p:attrName>
                                        </p:attrNameLst>
                                      </p:cBhvr>
                                      <p:to>
                                        <p:strVal val="visible"/>
                                      </p:to>
                                    </p:set>
                                    <p:animEffect transition="in" filter="wipe(right)">
                                      <p:cBhvr>
                                        <p:cTn id="66"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charset="0"/>
                <a:ea typeface="ＭＳ Ｐゴシック" charset="0"/>
              </a:rPr>
              <a:t>خلفيات العهد القديم</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1371600" y="609600"/>
            <a:ext cx="7772400" cy="1143000"/>
          </a:xfrm>
        </p:spPr>
        <p:txBody>
          <a:bodyPr/>
          <a:lstStyle/>
          <a:p>
            <a:r>
              <a:rPr lang="ar-JO" sz="4000" dirty="0">
                <a:latin typeface="Arial" charset="0"/>
                <a:ea typeface="ＭＳ Ｐゴシック" charset="0"/>
                <a:cs typeface="ＭＳ Ｐゴシック" charset="0"/>
              </a:rPr>
              <a:t>آراء حول موضوع العهد القديم الرئيسي</a:t>
            </a:r>
            <a:endParaRPr lang="en-US" sz="4000" dirty="0">
              <a:latin typeface="Arial" charset="0"/>
              <a:ea typeface="ＭＳ Ｐゴシック" charset="0"/>
              <a:cs typeface="ＭＳ Ｐゴシック" charset="0"/>
            </a:endParaRPr>
          </a:p>
        </p:txBody>
      </p:sp>
      <p:sp>
        <p:nvSpPr>
          <p:cNvPr id="12291" name="Rectangle 3"/>
          <p:cNvSpPr>
            <a:spLocks noGrp="1" noChangeArrowheads="1"/>
          </p:cNvSpPr>
          <p:nvPr>
            <p:ph type="body" sz="half" idx="1"/>
          </p:nvPr>
        </p:nvSpPr>
        <p:spPr>
          <a:xfrm>
            <a:off x="76200" y="2514600"/>
            <a:ext cx="9067800" cy="3124200"/>
          </a:xfrm>
        </p:spPr>
        <p:txBody>
          <a:bodyPr/>
          <a:lstStyle/>
          <a:p>
            <a:pPr marL="609600" indent="-609600" algn="r">
              <a:lnSpc>
                <a:spcPct val="80000"/>
              </a:lnSpc>
              <a:buNone/>
            </a:pPr>
            <a:r>
              <a:rPr lang="ar-JO" sz="3200" dirty="0">
                <a:latin typeface="Arial" charset="0"/>
                <a:ea typeface="ＭＳ Ｐゴシック" charset="0"/>
                <a:cs typeface="ＭＳ Ｐゴシック" charset="0"/>
              </a:rPr>
              <a:t>أ. فداء الإنسان</a:t>
            </a:r>
            <a:endParaRPr lang="en-US" sz="3200" dirty="0">
              <a:latin typeface="Arial" charset="0"/>
              <a:ea typeface="ＭＳ Ｐゴシック" charset="0"/>
              <a:cs typeface="ＭＳ Ｐゴシック" charset="0"/>
            </a:endParaRPr>
          </a:p>
        </p:txBody>
      </p:sp>
      <p:pic>
        <p:nvPicPr>
          <p:cNvPr id="290819"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0820"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0821" name="Text Box 7"/>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3"/>
          <p:cNvSpPr>
            <a:spLocks noGrp="1" noChangeArrowheads="1"/>
          </p:cNvSpPr>
          <p:nvPr>
            <p:ph type="body" sz="half" idx="1"/>
          </p:nvPr>
        </p:nvSpPr>
        <p:spPr/>
        <p:txBody>
          <a:bodyPr/>
          <a:lstStyle/>
          <a:p>
            <a:endParaRPr lang="en-US">
              <a:latin typeface="Arial" charset="0"/>
              <a:ea typeface="ＭＳ Ｐゴシック" charset="0"/>
              <a:cs typeface="ＭＳ Ｐゴシック" charset="0"/>
            </a:endParaRPr>
          </a:p>
        </p:txBody>
      </p:sp>
      <p:sp>
        <p:nvSpPr>
          <p:cNvPr id="292866" name="Rectangle 4"/>
          <p:cNvSpPr>
            <a:spLocks noGrp="1" noChangeArrowheads="1"/>
          </p:cNvSpPr>
          <p:nvPr>
            <p:ph type="body" sz="half" idx="2"/>
          </p:nvPr>
        </p:nvSpPr>
        <p:spPr/>
        <p:txBody>
          <a:bodyPr/>
          <a:lstStyle/>
          <a:p>
            <a:endParaRPr lang="en-US">
              <a:latin typeface="Arial" charset="0"/>
              <a:ea typeface="ＭＳ Ｐゴシック" charset="0"/>
              <a:cs typeface="ＭＳ Ｐゴシック" charset="0"/>
            </a:endParaRPr>
          </a:p>
        </p:txBody>
      </p:sp>
      <p:pic>
        <p:nvPicPr>
          <p:cNvPr id="29286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4146" name="Rectangle 2"/>
          <p:cNvSpPr>
            <a:spLocks noGrp="1" noChangeArrowheads="1"/>
          </p:cNvSpPr>
          <p:nvPr>
            <p:ph type="title"/>
          </p:nvPr>
        </p:nvSpPr>
        <p:spPr>
          <a:xfrm>
            <a:off x="1905000" y="5181600"/>
            <a:ext cx="6629400" cy="1752600"/>
          </a:xfrm>
          <a:effectLst>
            <a:outerShdw blurRad="63500" dist="38099" dir="2700000" algn="ctr" rotWithShape="0">
              <a:srgbClr val="000000">
                <a:alpha val="74998"/>
              </a:srgbClr>
            </a:outerShdw>
          </a:effectLst>
        </p:spPr>
        <p:txBody>
          <a:bodyPr/>
          <a:lstStyle/>
          <a:p>
            <a:pPr>
              <a:defRPr/>
            </a:pPr>
            <a:r>
              <a:rPr lang="ar-JO" sz="4000" dirty="0">
                <a:latin typeface="Arial" charset="0"/>
                <a:ea typeface="ＭＳ Ｐゴシック" charset="0"/>
                <a:cs typeface="ＭＳ Ｐゴシック" charset="0"/>
              </a:rPr>
              <a:t>الفداء يعني</a:t>
            </a:r>
            <a:br>
              <a:rPr lang="en-US" sz="4000" dirty="0">
                <a:latin typeface="Arial" charset="0"/>
                <a:ea typeface="ＭＳ Ｐゴシック" charset="0"/>
                <a:cs typeface="ＭＳ Ｐゴシック" charset="0"/>
              </a:rPr>
            </a:br>
            <a:r>
              <a:rPr lang="en-US" altLang="ja-JP" sz="4000" dirty="0">
                <a:latin typeface="Arial" charset="0"/>
                <a:ea typeface="ＭＳ Ｐゴシック" charset="0"/>
                <a:cs typeface="ＭＳ Ｐゴシック" charset="0"/>
              </a:rPr>
              <a:t>”</a:t>
            </a:r>
            <a:r>
              <a:rPr lang="ar-JO" sz="4000" dirty="0">
                <a:latin typeface="Arial" charset="0"/>
                <a:ea typeface="ＭＳ Ｐゴシック" charset="0"/>
                <a:cs typeface="ＭＳ Ｐゴシック" charset="0"/>
              </a:rPr>
              <a:t>التحرر من خلال الفدية</a:t>
            </a:r>
            <a:r>
              <a:rPr lang="en-US" altLang="ja-JP" sz="400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4914" name="Rectangle 4"/>
          <p:cNvSpPr>
            <a:spLocks noGrp="1" noChangeArrowheads="1"/>
          </p:cNvSpPr>
          <p:nvPr>
            <p:ph type="body" sz="half" idx="2"/>
          </p:nvPr>
        </p:nvSpPr>
        <p:spPr>
          <a:xfrm>
            <a:off x="4500563" y="2997200"/>
            <a:ext cx="4186237" cy="3479800"/>
          </a:xfrm>
        </p:spPr>
        <p:txBody>
          <a:bodyPr/>
          <a:lstStyle/>
          <a:p>
            <a:pPr algn="ctr" rtl="1" eaLnBrk="1" hangingPunct="1"/>
            <a:r>
              <a:rPr lang="ar-JO" sz="3600" b="1" i="1" dirty="0">
                <a:solidFill>
                  <a:schemeClr val="accent1"/>
                </a:solidFill>
                <a:latin typeface="Arial" charset="0"/>
                <a:ea typeface="ＭＳ Ｐゴシック" charset="0"/>
                <a:cs typeface="Arial" charset="0"/>
              </a:rPr>
              <a:t>يمتلك الناس شعور موروث بأنهم يحتاجون إلى الفداء</a:t>
            </a:r>
            <a:endParaRPr lang="en-US" sz="3600" b="1" i="1" dirty="0">
              <a:solidFill>
                <a:schemeClr val="accent1"/>
              </a:solidFill>
              <a:latin typeface="Arial" charset="0"/>
              <a:ea typeface="ＭＳ Ｐゴシック" charset="0"/>
              <a:cs typeface="Arial" charset="0"/>
            </a:endParaRPr>
          </a:p>
        </p:txBody>
      </p:sp>
      <p:pic>
        <p:nvPicPr>
          <p:cNvPr id="2949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0800" cy="690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94916" name="Rectangle 2"/>
          <p:cNvSpPr>
            <a:spLocks noGrp="1" noChangeArrowheads="1"/>
          </p:cNvSpPr>
          <p:nvPr>
            <p:ph type="title"/>
          </p:nvPr>
        </p:nvSpPr>
        <p:spPr>
          <a:xfrm>
            <a:off x="2743200" y="609600"/>
            <a:ext cx="5791200" cy="1295400"/>
          </a:xfrm>
        </p:spPr>
        <p:txBody>
          <a:bodyPr/>
          <a:lstStyle/>
          <a:p>
            <a:pPr eaLnBrk="1" hangingPunct="1"/>
            <a:r>
              <a:rPr lang="ar-JO" sz="6000" dirty="0">
                <a:solidFill>
                  <a:schemeClr val="accent1"/>
                </a:solidFill>
                <a:latin typeface="Arial" charset="0"/>
                <a:ea typeface="ＭＳ Ｐゴシック" charset="0"/>
                <a:cs typeface="Arial" charset="0"/>
              </a:rPr>
              <a:t>الفداء في وسائل الإعلام</a:t>
            </a:r>
            <a:endParaRPr lang="en-US" sz="6000" dirty="0">
              <a:solidFill>
                <a:schemeClr val="accent1"/>
              </a:solidFill>
              <a:latin typeface="Arial" charset="0"/>
              <a:ea typeface="ＭＳ Ｐゴシック"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6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5170" name="Rectangle 2"/>
          <p:cNvSpPr>
            <a:spLocks noGrp="1" noChangeArrowheads="1"/>
          </p:cNvSpPr>
          <p:nvPr>
            <p:ph type="title"/>
          </p:nvPr>
        </p:nvSpPr>
        <p:spPr>
          <a:xfrm>
            <a:off x="4495800" y="3962400"/>
            <a:ext cx="4572000" cy="2743200"/>
          </a:xfrm>
          <a:effectLst>
            <a:outerShdw blurRad="63500" dist="38099" dir="2700000" algn="ctr" rotWithShape="0">
              <a:srgbClr val="000000">
                <a:alpha val="74998"/>
              </a:srgbClr>
            </a:outerShdw>
          </a:effectLst>
        </p:spPr>
        <p:txBody>
          <a:bodyPr/>
          <a:lstStyle/>
          <a:p>
            <a:pPr>
              <a:defRPr/>
            </a:pPr>
            <a:r>
              <a:rPr lang="ar-JO" sz="3600" dirty="0">
                <a:ea typeface="+mj-ea"/>
                <a:cs typeface="+mj-cs"/>
              </a:rPr>
              <a:t>تركيز التاريخ على الفداء المقدم من قبل المسيح</a:t>
            </a:r>
            <a:endParaRPr lang="en-US" sz="3600" dirty="0">
              <a:ea typeface="+mj-ea"/>
              <a:cs typeface="+mj-cs"/>
            </a:endParaRPr>
          </a:p>
        </p:txBody>
      </p:sp>
      <p:pic>
        <p:nvPicPr>
          <p:cNvPr id="1351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1148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nodeType="afterGroup">
                            <p:stCondLst>
                              <p:cond delay="1500"/>
                            </p:stCondLst>
                            <p:childTnLst>
                              <p:par>
                                <p:cTn id="9" presetID="10" presetClass="entr" presetSubtype="0" fill="hold" nodeType="afterEffect">
                                  <p:stCondLst>
                                    <p:cond delay="5000"/>
                                  </p:stCondLst>
                                  <p:childTnLst>
                                    <p:set>
                                      <p:cBhvr>
                                        <p:cTn id="10" dur="1" fill="hold">
                                          <p:stCondLst>
                                            <p:cond delay="0"/>
                                          </p:stCondLst>
                                        </p:cTn>
                                        <p:tgtEl>
                                          <p:spTgt spid="135174"/>
                                        </p:tgtEl>
                                        <p:attrNameLst>
                                          <p:attrName>style.visibility</p:attrName>
                                        </p:attrNameLst>
                                      </p:cBhvr>
                                      <p:to>
                                        <p:strVal val="visible"/>
                                      </p:to>
                                    </p:set>
                                    <p:animEffect transition="in" filter="fade">
                                      <p:cBhvr>
                                        <p:cTn id="11"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51" name="Oval 3"/>
          <p:cNvSpPr>
            <a:spLocks noChangeArrowheads="1"/>
          </p:cNvSpPr>
          <p:nvPr/>
        </p:nvSpPr>
        <p:spPr bwMode="auto">
          <a:xfrm>
            <a:off x="-29718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nvGrpSpPr>
          <p:cNvPr id="2" name="Group 4"/>
          <p:cNvGrpSpPr>
            <a:grpSpLocks/>
          </p:cNvGrpSpPr>
          <p:nvPr/>
        </p:nvGrpSpPr>
        <p:grpSpPr bwMode="auto">
          <a:xfrm>
            <a:off x="635000" y="536575"/>
            <a:ext cx="3937000" cy="4530725"/>
            <a:chOff x="400" y="338"/>
            <a:chExt cx="2480" cy="2854"/>
          </a:xfrm>
        </p:grpSpPr>
        <p:sp>
          <p:nvSpPr>
            <p:cNvPr id="104453" name="Line 5"/>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54" name="Line 6"/>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104455" name="Text Box 7"/>
          <p:cNvSpPr txBox="1">
            <a:spLocks noChangeArrowheads="1"/>
          </p:cNvSpPr>
          <p:nvPr/>
        </p:nvSpPr>
        <p:spPr bwMode="auto">
          <a:xfrm>
            <a:off x="1071538" y="1936750"/>
            <a:ext cx="1000132"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6600"/>
                </a:solidFill>
                <a:effectLst/>
                <a:uLnTx/>
                <a:uFillTx/>
                <a:latin typeface="Arial"/>
                <a:ea typeface="ＭＳ Ｐゴシック" charset="0"/>
                <a:cs typeface="Arial"/>
              </a:rPr>
              <a:t>الأمة</a:t>
            </a:r>
            <a:endParaRPr kumimoji="0" lang="en-US" sz="3600" b="1" i="0" u="none" strike="noStrike" kern="1200" cap="none" spc="0" normalizeH="0" baseline="0" noProof="0" dirty="0">
              <a:ln>
                <a:noFill/>
              </a:ln>
              <a:solidFill>
                <a:srgbClr val="006600"/>
              </a:solidFill>
              <a:effectLst/>
              <a:uLnTx/>
              <a:uFillTx/>
              <a:latin typeface="Arial"/>
              <a:ea typeface="ＭＳ Ｐゴシック" charset="0"/>
              <a:cs typeface="Arial"/>
            </a:endParaRPr>
          </a:p>
        </p:txBody>
      </p:sp>
      <p:sp>
        <p:nvSpPr>
          <p:cNvPr id="104456" name="Text Box 8"/>
          <p:cNvSpPr txBox="1">
            <a:spLocks noChangeArrowheads="1"/>
          </p:cNvSpPr>
          <p:nvPr/>
        </p:nvSpPr>
        <p:spPr bwMode="auto">
          <a:xfrm>
            <a:off x="1928794" y="2181225"/>
            <a:ext cx="115730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6600"/>
                </a:solidFill>
                <a:effectLst/>
                <a:uLnTx/>
                <a:uFillTx/>
                <a:latin typeface="Arial"/>
                <a:ea typeface="ＭＳ Ｐゴシック" charset="0"/>
                <a:cs typeface="Arial"/>
              </a:rPr>
              <a:t>السبط</a:t>
            </a:r>
            <a:endParaRPr kumimoji="0" lang="en-US" sz="3600" b="1" i="0" u="none" strike="noStrike" kern="1200" cap="none" spc="0" normalizeH="0" baseline="0" noProof="0" dirty="0">
              <a:ln>
                <a:noFill/>
              </a:ln>
              <a:solidFill>
                <a:srgbClr val="006600"/>
              </a:solidFill>
              <a:effectLst/>
              <a:uLnTx/>
              <a:uFillTx/>
              <a:latin typeface="Arial"/>
              <a:ea typeface="ＭＳ Ｐゴシック" charset="0"/>
              <a:cs typeface="Arial"/>
            </a:endParaRPr>
          </a:p>
        </p:txBody>
      </p:sp>
      <p:sp>
        <p:nvSpPr>
          <p:cNvPr id="104457" name="Text Box 9"/>
          <p:cNvSpPr txBox="1">
            <a:spLocks noChangeArrowheads="1"/>
          </p:cNvSpPr>
          <p:nvPr/>
        </p:nvSpPr>
        <p:spPr bwMode="auto">
          <a:xfrm>
            <a:off x="2786050" y="2117725"/>
            <a:ext cx="110015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006600"/>
                </a:solidFill>
                <a:effectLst/>
                <a:uLnTx/>
                <a:uFillTx/>
                <a:latin typeface="Arial"/>
                <a:ea typeface="ＭＳ Ｐゴシック" charset="0"/>
                <a:cs typeface="Arial"/>
              </a:rPr>
              <a:t>العائلة</a:t>
            </a:r>
            <a:endParaRPr kumimoji="0" lang="en-US" sz="3200" b="1" i="0" u="none" strike="noStrike" kern="1200" cap="none" spc="0" normalizeH="0" baseline="0" noProof="0" dirty="0">
              <a:ln>
                <a:noFill/>
              </a:ln>
              <a:solidFill>
                <a:srgbClr val="006600"/>
              </a:solidFill>
              <a:effectLst/>
              <a:uLnTx/>
              <a:uFillTx/>
              <a:latin typeface="Arial"/>
              <a:ea typeface="ＭＳ Ｐゴシック" charset="0"/>
              <a:cs typeface="Arial"/>
            </a:endParaRPr>
          </a:p>
        </p:txBody>
      </p:sp>
      <p:grpSp>
        <p:nvGrpSpPr>
          <p:cNvPr id="3" name="Group 10"/>
          <p:cNvGrpSpPr>
            <a:grpSpLocks/>
          </p:cNvGrpSpPr>
          <p:nvPr/>
        </p:nvGrpSpPr>
        <p:grpSpPr bwMode="auto">
          <a:xfrm flipH="1">
            <a:off x="4521200" y="533400"/>
            <a:ext cx="3937000" cy="4530725"/>
            <a:chOff x="400" y="338"/>
            <a:chExt cx="2480" cy="2854"/>
          </a:xfrm>
        </p:grpSpPr>
        <p:sp>
          <p:nvSpPr>
            <p:cNvPr id="104459" name="Line 11"/>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60" name="Line 12"/>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104461" name="Oval 13"/>
          <p:cNvSpPr>
            <a:spLocks noChangeArrowheads="1"/>
          </p:cNvSpPr>
          <p:nvPr/>
        </p:nvSpPr>
        <p:spPr bwMode="auto">
          <a:xfrm>
            <a:off x="76200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62" name="Text Box 14"/>
          <p:cNvSpPr txBox="1">
            <a:spLocks noChangeArrowheads="1"/>
          </p:cNvSpPr>
          <p:nvPr/>
        </p:nvSpPr>
        <p:spPr bwMode="auto">
          <a:xfrm>
            <a:off x="5181600" y="2852738"/>
            <a:ext cx="609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a:ea typeface="ＭＳ Ｐゴシック" charset="0"/>
                <a:cs typeface="Arial"/>
              </a:rPr>
              <a:t>11</a:t>
            </a:r>
            <a:endParaRPr kumimoji="0" lang="en-US" sz="3600" b="1" i="0" u="none" strike="noStrike" kern="1200" cap="none" spc="0" normalizeH="0" baseline="0" noProof="0" dirty="0">
              <a:ln>
                <a:noFill/>
              </a:ln>
              <a:solidFill>
                <a:srgbClr val="A50021"/>
              </a:solidFill>
              <a:effectLst/>
              <a:uLnTx/>
              <a:uFillTx/>
              <a:latin typeface="Arial"/>
              <a:ea typeface="ＭＳ Ｐゴシック" charset="0"/>
              <a:cs typeface="Arial"/>
            </a:endParaRPr>
          </a:p>
        </p:txBody>
      </p:sp>
      <p:sp>
        <p:nvSpPr>
          <p:cNvPr id="104463" name="Text Box 15"/>
          <p:cNvSpPr txBox="1">
            <a:spLocks noChangeArrowheads="1"/>
          </p:cNvSpPr>
          <p:nvPr/>
        </p:nvSpPr>
        <p:spPr bwMode="auto">
          <a:xfrm>
            <a:off x="5981700" y="2620963"/>
            <a:ext cx="609600" cy="175432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a:ea typeface="ＭＳ Ｐゴシック" charset="0"/>
                <a:cs typeface="Arial"/>
              </a:rPr>
              <a:t>120</a:t>
            </a:r>
            <a:endParaRPr kumimoji="0" lang="en-US" sz="3600" b="1" i="0" u="none" strike="noStrike" kern="1200" cap="none" spc="0" normalizeH="0" baseline="0" noProof="0" dirty="0">
              <a:ln>
                <a:noFill/>
              </a:ln>
              <a:solidFill>
                <a:srgbClr val="A50021"/>
              </a:solidFill>
              <a:effectLst/>
              <a:uLnTx/>
              <a:uFillTx/>
              <a:latin typeface="Arial"/>
              <a:ea typeface="ＭＳ Ｐゴシック" charset="0"/>
              <a:cs typeface="Arial"/>
            </a:endParaRPr>
          </a:p>
        </p:txBody>
      </p:sp>
      <p:sp>
        <p:nvSpPr>
          <p:cNvPr id="104464" name="Text Box 16"/>
          <p:cNvSpPr txBox="1">
            <a:spLocks noChangeArrowheads="1"/>
          </p:cNvSpPr>
          <p:nvPr/>
        </p:nvSpPr>
        <p:spPr bwMode="auto">
          <a:xfrm>
            <a:off x="6781800" y="2378075"/>
            <a:ext cx="609600" cy="230832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a:ea typeface="ＭＳ Ｐゴシック" charset="0"/>
                <a:cs typeface="Arial"/>
              </a:rPr>
              <a:t>5000</a:t>
            </a:r>
            <a:endParaRPr kumimoji="0" lang="en-US" sz="3600" b="1" i="0" u="none" strike="noStrike" kern="1200" cap="none" spc="0" normalizeH="0" baseline="0" noProof="0" dirty="0">
              <a:ln>
                <a:noFill/>
              </a:ln>
              <a:solidFill>
                <a:srgbClr val="A50021"/>
              </a:solidFill>
              <a:effectLst/>
              <a:uLnTx/>
              <a:uFillTx/>
              <a:latin typeface="Arial"/>
              <a:ea typeface="ＭＳ Ｐゴシック" charset="0"/>
              <a:cs typeface="Arial"/>
            </a:endParaRPr>
          </a:p>
        </p:txBody>
      </p:sp>
      <p:pic>
        <p:nvPicPr>
          <p:cNvPr id="104465" name="Picture 17"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29050" y="2159000"/>
            <a:ext cx="1485900" cy="2540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66" name="Text Box 18"/>
          <p:cNvSpPr txBox="1">
            <a:spLocks noChangeArrowheads="1"/>
          </p:cNvSpPr>
          <p:nvPr/>
        </p:nvSpPr>
        <p:spPr bwMode="auto">
          <a:xfrm>
            <a:off x="304800" y="115888"/>
            <a:ext cx="5638800" cy="7699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3300"/>
                </a:solidFill>
                <a:effectLst/>
                <a:uLnTx/>
                <a:uFillTx/>
                <a:latin typeface="Arial"/>
                <a:ea typeface="ＭＳ Ｐゴシック" charset="0"/>
                <a:cs typeface="Arial"/>
              </a:rPr>
              <a:t>ماذا ؟</a:t>
            </a:r>
            <a:endParaRPr kumimoji="0" lang="en-US" sz="4400" b="1" i="0" u="none" strike="noStrike" kern="1200" cap="none" spc="0" normalizeH="0" baseline="0" noProof="0" dirty="0">
              <a:ln>
                <a:noFill/>
              </a:ln>
              <a:solidFill>
                <a:srgbClr val="FF3300"/>
              </a:solidFill>
              <a:effectLst/>
              <a:uLnTx/>
              <a:uFillTx/>
              <a:latin typeface="Arial"/>
              <a:ea typeface="ＭＳ Ｐゴシック" charset="0"/>
              <a:cs typeface="Arial"/>
            </a:endParaRPr>
          </a:p>
        </p:txBody>
      </p:sp>
      <p:sp>
        <p:nvSpPr>
          <p:cNvPr id="104467" name="Text Box 19"/>
          <p:cNvSpPr txBox="1">
            <a:spLocks noChangeArrowheads="1"/>
          </p:cNvSpPr>
          <p:nvPr/>
        </p:nvSpPr>
        <p:spPr bwMode="auto">
          <a:xfrm>
            <a:off x="0" y="1773238"/>
            <a:ext cx="1042988"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آدم الأول</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4468" name="Text Box 20"/>
          <p:cNvSpPr txBox="1">
            <a:spLocks noChangeArrowheads="1"/>
          </p:cNvSpPr>
          <p:nvPr/>
        </p:nvSpPr>
        <p:spPr bwMode="auto">
          <a:xfrm>
            <a:off x="8001024" y="1773238"/>
            <a:ext cx="106677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آدم الثاني</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9024" name="Rectangle 21"/>
          <p:cNvSpPr>
            <a:spLocks noGrp="1" noChangeArrowheads="1"/>
          </p:cNvSpPr>
          <p:nvPr>
            <p:ph type="title" idx="4294967295"/>
          </p:nvPr>
        </p:nvSpPr>
        <p:spPr>
          <a:xfrm>
            <a:off x="685800" y="725488"/>
            <a:ext cx="7772400" cy="762000"/>
          </a:xfrm>
        </p:spPr>
        <p:txBody>
          <a:bodyPr/>
          <a:lstStyle/>
          <a:p>
            <a:pPr eaLnBrk="1" hangingPunct="1"/>
            <a:r>
              <a:rPr lang="ar-JO" sz="4800" dirty="0">
                <a:latin typeface="Arial" charset="0"/>
                <a:ea typeface="ＭＳ Ｐゴシック" charset="0"/>
                <a:cs typeface="Arial" charset="0"/>
              </a:rPr>
              <a:t>مركزية الصليب</a:t>
            </a:r>
            <a:endParaRPr lang="en-US" sz="4800" dirty="0">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p:cTn id="7" dur="500" fill="hold"/>
                                        <p:tgtEl>
                                          <p:spTgt spid="104451"/>
                                        </p:tgtEl>
                                        <p:attrNameLst>
                                          <p:attrName>ppt_w</p:attrName>
                                        </p:attrNameLst>
                                      </p:cBhvr>
                                      <p:tavLst>
                                        <p:tav tm="0">
                                          <p:val>
                                            <p:fltVal val="0"/>
                                          </p:val>
                                        </p:tav>
                                        <p:tav tm="100000">
                                          <p:val>
                                            <p:strVal val="#ppt_w"/>
                                          </p:val>
                                        </p:tav>
                                      </p:tavLst>
                                    </p:anim>
                                    <p:anim calcmode="lin" valueType="num">
                                      <p:cBhvr>
                                        <p:cTn id="8" dur="500" fill="hold"/>
                                        <p:tgtEl>
                                          <p:spTgt spid="1044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4467"/>
                                        </p:tgtEl>
                                        <p:attrNameLst>
                                          <p:attrName>style.visibility</p:attrName>
                                        </p:attrNameLst>
                                      </p:cBhvr>
                                      <p:to>
                                        <p:strVal val="visible"/>
                                      </p:to>
                                    </p:set>
                                    <p:animEffect transition="in" filter="dissolve">
                                      <p:cBhvr>
                                        <p:cTn id="13" dur="500"/>
                                        <p:tgtEl>
                                          <p:spTgt spid="1044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4455"/>
                                        </p:tgtEl>
                                        <p:attrNameLst>
                                          <p:attrName>style.visibility</p:attrName>
                                        </p:attrNameLst>
                                      </p:cBhvr>
                                      <p:to>
                                        <p:strVal val="visible"/>
                                      </p:to>
                                    </p:set>
                                    <p:animEffect transition="in" filter="dissolve">
                                      <p:cBhvr>
                                        <p:cTn id="18" dur="500"/>
                                        <p:tgtEl>
                                          <p:spTgt spid="1044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4456"/>
                                        </p:tgtEl>
                                        <p:attrNameLst>
                                          <p:attrName>style.visibility</p:attrName>
                                        </p:attrNameLst>
                                      </p:cBhvr>
                                      <p:to>
                                        <p:strVal val="visible"/>
                                      </p:to>
                                    </p:set>
                                    <p:animEffect transition="in" filter="dissolve">
                                      <p:cBhvr>
                                        <p:cTn id="23" dur="500"/>
                                        <p:tgtEl>
                                          <p:spTgt spid="1044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4457"/>
                                        </p:tgtEl>
                                        <p:attrNameLst>
                                          <p:attrName>style.visibility</p:attrName>
                                        </p:attrNameLst>
                                      </p:cBhvr>
                                      <p:to>
                                        <p:strVal val="visible"/>
                                      </p:to>
                                    </p:set>
                                    <p:animEffect transition="in" filter="dissolve">
                                      <p:cBhvr>
                                        <p:cTn id="28" dur="500"/>
                                        <p:tgtEl>
                                          <p:spTgt spid="1044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04465"/>
                                        </p:tgtEl>
                                        <p:attrNameLst>
                                          <p:attrName>style.visibility</p:attrName>
                                        </p:attrNameLst>
                                      </p:cBhvr>
                                      <p:to>
                                        <p:strVal val="visible"/>
                                      </p:to>
                                    </p:set>
                                    <p:animEffect transition="in" filter="wipe(down)">
                                      <p:cBhvr>
                                        <p:cTn id="38" dur="500"/>
                                        <p:tgtEl>
                                          <p:spTgt spid="1044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4462"/>
                                        </p:tgtEl>
                                        <p:attrNameLst>
                                          <p:attrName>style.visibility</p:attrName>
                                        </p:attrNameLst>
                                      </p:cBhvr>
                                      <p:to>
                                        <p:strVal val="visible"/>
                                      </p:to>
                                    </p:set>
                                    <p:animEffect transition="in" filter="dissolve">
                                      <p:cBhvr>
                                        <p:cTn id="43" dur="500"/>
                                        <p:tgtEl>
                                          <p:spTgt spid="1044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04463"/>
                                        </p:tgtEl>
                                        <p:attrNameLst>
                                          <p:attrName>style.visibility</p:attrName>
                                        </p:attrNameLst>
                                      </p:cBhvr>
                                      <p:to>
                                        <p:strVal val="visible"/>
                                      </p:to>
                                    </p:set>
                                    <p:animEffect transition="in" filter="dissolve">
                                      <p:cBhvr>
                                        <p:cTn id="48" dur="500"/>
                                        <p:tgtEl>
                                          <p:spTgt spid="10446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4464"/>
                                        </p:tgtEl>
                                        <p:attrNameLst>
                                          <p:attrName>style.visibility</p:attrName>
                                        </p:attrNameLst>
                                      </p:cBhvr>
                                      <p:to>
                                        <p:strVal val="visible"/>
                                      </p:to>
                                    </p:set>
                                    <p:animEffect transition="in" filter="dissolve">
                                      <p:cBhvr>
                                        <p:cTn id="53" dur="500"/>
                                        <p:tgtEl>
                                          <p:spTgt spid="10446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04461"/>
                                        </p:tgtEl>
                                        <p:attrNameLst>
                                          <p:attrName>style.visibility</p:attrName>
                                        </p:attrNameLst>
                                      </p:cBhvr>
                                      <p:to>
                                        <p:strVal val="visible"/>
                                      </p:to>
                                    </p:set>
                                    <p:anim calcmode="lin" valueType="num">
                                      <p:cBhvr>
                                        <p:cTn id="63" dur="500" fill="hold"/>
                                        <p:tgtEl>
                                          <p:spTgt spid="104461"/>
                                        </p:tgtEl>
                                        <p:attrNameLst>
                                          <p:attrName>ppt_w</p:attrName>
                                        </p:attrNameLst>
                                      </p:cBhvr>
                                      <p:tavLst>
                                        <p:tav tm="0">
                                          <p:val>
                                            <p:fltVal val="0"/>
                                          </p:val>
                                        </p:tav>
                                        <p:tav tm="100000">
                                          <p:val>
                                            <p:strVal val="#ppt_w"/>
                                          </p:val>
                                        </p:tav>
                                      </p:tavLst>
                                    </p:anim>
                                    <p:anim calcmode="lin" valueType="num">
                                      <p:cBhvr>
                                        <p:cTn id="64" dur="500" fill="hold"/>
                                        <p:tgtEl>
                                          <p:spTgt spid="104461"/>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4468"/>
                                        </p:tgtEl>
                                        <p:attrNameLst>
                                          <p:attrName>style.visibility</p:attrName>
                                        </p:attrNameLst>
                                      </p:cBhvr>
                                      <p:to>
                                        <p:strVal val="visible"/>
                                      </p:to>
                                    </p:set>
                                    <p:animEffect transition="in" filter="dissolve">
                                      <p:cBhvr>
                                        <p:cTn id="69"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5" grpId="0" autoUpdateAnimBg="0"/>
      <p:bldP spid="104456" grpId="0" autoUpdateAnimBg="0"/>
      <p:bldP spid="104457" grpId="0" autoUpdateAnimBg="0"/>
      <p:bldP spid="104461" grpId="0" animBg="1"/>
      <p:bldP spid="104462" grpId="0" autoUpdateAnimBg="0"/>
      <p:bldP spid="104463" grpId="0" autoUpdateAnimBg="0"/>
      <p:bldP spid="104464" grpId="0" autoUpdateAnimBg="0"/>
      <p:bldP spid="104467" grpId="0" autoUpdateAnimBg="0"/>
      <p:bldP spid="1044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6499" name="Oval 3"/>
          <p:cNvSpPr>
            <a:spLocks noChangeArrowheads="1"/>
          </p:cNvSpPr>
          <p:nvPr/>
        </p:nvSpPr>
        <p:spPr bwMode="auto">
          <a:xfrm>
            <a:off x="8382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nvGrpSpPr>
          <p:cNvPr id="301059" name="Group 4"/>
          <p:cNvGrpSpPr>
            <a:grpSpLocks/>
          </p:cNvGrpSpPr>
          <p:nvPr/>
        </p:nvGrpSpPr>
        <p:grpSpPr bwMode="auto">
          <a:xfrm>
            <a:off x="2438400" y="266700"/>
            <a:ext cx="2133600" cy="2530475"/>
            <a:chOff x="1536" y="1190"/>
            <a:chExt cx="1344" cy="1594"/>
          </a:xfrm>
        </p:grpSpPr>
        <p:sp>
          <p:nvSpPr>
            <p:cNvPr id="106501" name="Line 5"/>
            <p:cNvSpPr>
              <a:spLocks noChangeShapeType="1"/>
            </p:cNvSpPr>
            <p:nvPr/>
          </p:nvSpPr>
          <p:spPr bwMode="auto">
            <a:xfrm rot="10800000" flipH="1">
              <a:off x="1536" y="2160"/>
              <a:ext cx="1344" cy="624"/>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6502" name="Line 6"/>
            <p:cNvSpPr>
              <a:spLocks noChangeShapeType="1"/>
            </p:cNvSpPr>
            <p:nvPr/>
          </p:nvSpPr>
          <p:spPr bwMode="auto">
            <a:xfrm rot="13995597" flipH="1">
              <a:off x="1521" y="1489"/>
              <a:ext cx="1319" cy="72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grpSp>
        <p:nvGrpSpPr>
          <p:cNvPr id="301060" name="Group 7"/>
          <p:cNvGrpSpPr>
            <a:grpSpLocks/>
          </p:cNvGrpSpPr>
          <p:nvPr/>
        </p:nvGrpSpPr>
        <p:grpSpPr bwMode="auto">
          <a:xfrm>
            <a:off x="4521200" y="152400"/>
            <a:ext cx="2432050" cy="2727325"/>
            <a:chOff x="2848" y="1118"/>
            <a:chExt cx="1532" cy="1718"/>
          </a:xfrm>
        </p:grpSpPr>
        <p:sp>
          <p:nvSpPr>
            <p:cNvPr id="106504" name="Line 8"/>
            <p:cNvSpPr>
              <a:spLocks noChangeShapeType="1"/>
            </p:cNvSpPr>
            <p:nvPr/>
          </p:nvSpPr>
          <p:spPr bwMode="auto">
            <a:xfrm rot="10800000">
              <a:off x="2848" y="2158"/>
              <a:ext cx="1532" cy="678"/>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6505" name="Line 9"/>
            <p:cNvSpPr>
              <a:spLocks noChangeShapeType="1"/>
            </p:cNvSpPr>
            <p:nvPr/>
          </p:nvSpPr>
          <p:spPr bwMode="auto">
            <a:xfrm rot="7604403">
              <a:off x="2908" y="1417"/>
              <a:ext cx="1433" cy="8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106506" name="Oval 10"/>
          <p:cNvSpPr>
            <a:spLocks noChangeArrowheads="1"/>
          </p:cNvSpPr>
          <p:nvPr/>
        </p:nvSpPr>
        <p:spPr bwMode="auto">
          <a:xfrm>
            <a:off x="60960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106507" name="Picture 11"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0" y="739775"/>
            <a:ext cx="1189038" cy="203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8" name="Text Box 12"/>
          <p:cNvSpPr txBox="1">
            <a:spLocks noChangeArrowheads="1"/>
          </p:cNvSpPr>
          <p:nvPr/>
        </p:nvSpPr>
        <p:spPr bwMode="auto">
          <a:xfrm>
            <a:off x="152400" y="417513"/>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3366FF"/>
                </a:solidFill>
                <a:effectLst/>
                <a:uLnTx/>
                <a:uFillTx/>
                <a:latin typeface="Arial"/>
                <a:ea typeface="ＭＳ Ｐゴシック" charset="0"/>
                <a:cs typeface="Arial"/>
              </a:rPr>
              <a:t>الأزل</a:t>
            </a:r>
            <a:endParaRPr kumimoji="0" lang="en-US" sz="2000" b="1" i="0" u="none" strike="noStrike" kern="1200" cap="none" spc="0" normalizeH="0" baseline="0" noProof="0" dirty="0">
              <a:ln>
                <a:noFill/>
              </a:ln>
              <a:solidFill>
                <a:srgbClr val="3366FF"/>
              </a:solidFill>
              <a:effectLst/>
              <a:uLnTx/>
              <a:uFillTx/>
              <a:latin typeface="Arial"/>
              <a:ea typeface="ＭＳ Ｐゴシック" charset="0"/>
              <a:cs typeface="Arial"/>
            </a:endParaRPr>
          </a:p>
        </p:txBody>
      </p:sp>
      <p:sp>
        <p:nvSpPr>
          <p:cNvPr id="106509" name="Text Box 13"/>
          <p:cNvSpPr txBox="1">
            <a:spLocks noChangeArrowheads="1"/>
          </p:cNvSpPr>
          <p:nvPr/>
        </p:nvSpPr>
        <p:spPr bwMode="auto">
          <a:xfrm>
            <a:off x="8458200" y="371475"/>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3366FF"/>
                </a:solidFill>
                <a:effectLst/>
                <a:uLnTx/>
                <a:uFillTx/>
                <a:latin typeface="Arial"/>
                <a:ea typeface="ＭＳ Ｐゴシック" charset="0"/>
                <a:cs typeface="Arial"/>
              </a:rPr>
              <a:t>الأبد</a:t>
            </a:r>
            <a:endParaRPr kumimoji="0" lang="en-US" sz="2000" b="1" i="0" u="none" strike="noStrike" kern="1200" cap="none" spc="0" normalizeH="0" baseline="0" noProof="0" dirty="0">
              <a:ln>
                <a:noFill/>
              </a:ln>
              <a:solidFill>
                <a:srgbClr val="3366FF"/>
              </a:solidFill>
              <a:effectLst/>
              <a:uLnTx/>
              <a:uFillTx/>
              <a:latin typeface="Arial"/>
              <a:ea typeface="ＭＳ Ｐゴシック" charset="0"/>
              <a:cs typeface="Arial"/>
            </a:endParaRPr>
          </a:p>
        </p:txBody>
      </p:sp>
      <p:sp>
        <p:nvSpPr>
          <p:cNvPr id="301065" name="Rectangle 15"/>
          <p:cNvSpPr>
            <a:spLocks noGrp="1" noChangeArrowheads="1"/>
          </p:cNvSpPr>
          <p:nvPr>
            <p:ph type="title" idx="4294967295"/>
          </p:nvPr>
        </p:nvSpPr>
        <p:spPr>
          <a:xfrm>
            <a:off x="685800" y="0"/>
            <a:ext cx="7772400" cy="685800"/>
          </a:xfrm>
        </p:spPr>
        <p:txBody>
          <a:bodyPr/>
          <a:lstStyle/>
          <a:p>
            <a:pPr eaLnBrk="1" hangingPunct="1"/>
            <a:r>
              <a:rPr lang="ar-JO" b="1" dirty="0">
                <a:latin typeface="Arial" charset="0"/>
                <a:ea typeface="ＭＳ Ｐゴシック" charset="0"/>
                <a:cs typeface="Arial" charset="0"/>
              </a:rPr>
              <a:t>مركزية الصليب</a:t>
            </a:r>
            <a:endParaRPr lang="en-US" b="1" dirty="0">
              <a:latin typeface="Arial" charset="0"/>
              <a:ea typeface="ＭＳ Ｐゴシック" charset="0"/>
              <a:cs typeface="Arial" charset="0"/>
            </a:endParaRPr>
          </a:p>
        </p:txBody>
      </p:sp>
      <p:sp>
        <p:nvSpPr>
          <p:cNvPr id="18" name="TextBox 17"/>
          <p:cNvSpPr txBox="1">
            <a:spLocks noChangeArrowheads="1"/>
          </p:cNvSpPr>
          <p:nvPr/>
        </p:nvSpPr>
        <p:spPr bwMode="auto">
          <a:xfrm>
            <a:off x="152400" y="3260725"/>
            <a:ext cx="89916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7675" indent="-447675">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447675" marR="0" lvl="0" indent="-447675"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 إنه </a:t>
            </a: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تصميم خارجي</a:t>
            </a: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تم فرضه على العهد القديم من قبل اللاهوت النظامي</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ب. </a:t>
            </a: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يركز على الإنسان كثيراً </a:t>
            </a: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بدلاً من الله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 المسيح هو الشخص المركزي في الكتاب المقدس لكن </a:t>
            </a: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العهد القديم يركز عليه كملك </a:t>
            </a: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أكثر من كونه مخلص ( نادراً ما يشير العهد القديم إلى خلاص الأفراد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ث. النظرة لا تتضمن برنامج الله للملائكة غير المفديين و الخليقة ككل لذلك فهي </a:t>
            </a: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مقيدة جداً </a:t>
            </a: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ج. النظرة </a:t>
            </a: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لا يمكن تتبعها في أسفار الحكمة </a:t>
            </a: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غير مدعومة في سفر الجامعة و الأمثال ... الخ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ح. </a:t>
            </a: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ترفض نواحي الأرض المادية </a:t>
            </a: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البارزة في العهد القديم</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152400" y="2906713"/>
            <a:ext cx="81359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لكن الفداء كموضوع العهد القديم الرئيسي يواجه هذه المشاكل :</a:t>
            </a:r>
            <a:endParaRPr kumimoji="0" lang="en-US"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01068" name="Text Box 6"/>
          <p:cNvSpPr txBox="1">
            <a:spLocks noChangeArrowheads="1"/>
          </p:cNvSpPr>
          <p:nvPr/>
        </p:nvSpPr>
        <p:spPr bwMode="auto">
          <a:xfrm>
            <a:off x="8305800" y="0"/>
            <a:ext cx="838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X:Templates:Presentations:Designs:Blank Presentation</Template>
  <TotalTime>7001</TotalTime>
  <Pages>1</Pages>
  <Words>2695</Words>
  <Application>Microsoft Macintosh PowerPoint</Application>
  <PresentationFormat>On-screen Show (4:3)</PresentationFormat>
  <Paragraphs>395</Paragraphs>
  <Slides>30</Slides>
  <Notes>30</Notes>
  <HiddenSlides>0</HiddenSlides>
  <MMClips>0</MMClips>
  <ScaleCrop>false</ScaleCrop>
  <HeadingPairs>
    <vt:vector size="6" baseType="variant">
      <vt:variant>
        <vt:lpstr>Fonts Used</vt:lpstr>
      </vt:variant>
      <vt:variant>
        <vt:i4>18</vt:i4>
      </vt:variant>
      <vt:variant>
        <vt:lpstr>Theme</vt:lpstr>
      </vt:variant>
      <vt:variant>
        <vt:i4>13</vt:i4>
      </vt:variant>
      <vt:variant>
        <vt:lpstr>Slide Titles</vt:lpstr>
      </vt:variant>
      <vt:variant>
        <vt:i4>30</vt:i4>
      </vt:variant>
    </vt:vector>
  </HeadingPairs>
  <TitlesOfParts>
    <vt:vector size="61" baseType="lpstr">
      <vt:lpstr>Chicago</vt:lpstr>
      <vt:lpstr>Kosher-Normal</vt:lpstr>
      <vt:lpstr>Nadianne</vt:lpstr>
      <vt:lpstr>Times</vt:lpstr>
      <vt:lpstr>Arial</vt:lpstr>
      <vt:lpstr>Arial Black</vt:lpstr>
      <vt:lpstr>Braggadocio</vt:lpstr>
      <vt:lpstr>Calibri</vt:lpstr>
      <vt:lpstr>Comic Sans MS</vt:lpstr>
      <vt:lpstr>Helvetica</vt:lpstr>
      <vt:lpstr>Helvetica BlackOblique</vt:lpstr>
      <vt:lpstr>Impact</vt:lpstr>
      <vt:lpstr>Lucida Handwriting</vt:lpstr>
      <vt:lpstr>Monotype Sorts</vt:lpstr>
      <vt:lpstr>Tahoma</vt:lpstr>
      <vt:lpstr>Times New Roman</vt:lpstr>
      <vt:lpstr>Traditional Arabic</vt:lpstr>
      <vt:lpstr>Wingdings</vt:lpstr>
      <vt:lpstr>blstripc.ppt - Blue Stripes</vt:lpstr>
      <vt:lpstr>3_blstripc.ppt - Blue Stripes</vt:lpstr>
      <vt:lpstr>2_blstripc.ppt - Blue Stripes</vt:lpstr>
      <vt:lpstr>5_blstripc.ppt - Blue Stripes</vt:lpstr>
      <vt:lpstr>1_Blank Presentation</vt:lpstr>
      <vt:lpstr>4_Default Design</vt:lpstr>
      <vt:lpstr>1_untitled 1</vt:lpstr>
      <vt:lpstr>Default Design</vt:lpstr>
      <vt:lpstr>6_blstripc.ppt - Blue Stripes</vt:lpstr>
      <vt:lpstr>1_Compass</vt:lpstr>
      <vt:lpstr>6_Compass</vt:lpstr>
      <vt:lpstr>7_blstripc.ppt - Blue Stripes</vt:lpstr>
      <vt:lpstr>2_untitled 3</vt:lpstr>
      <vt:lpstr>لاهوت العهد القديم الكتابي</vt:lpstr>
      <vt:lpstr>ما هو موضوع العهد القديم</vt:lpstr>
      <vt:lpstr>معايير تمييز موضوع العهد القديم الرئيسي</vt:lpstr>
      <vt:lpstr>آراء حول موضوع العهد القديم الرئيسي</vt:lpstr>
      <vt:lpstr>الفداء يعني ”التحرر من خلال الفدية"</vt:lpstr>
      <vt:lpstr>الفداء في وسائل الإعلام</vt:lpstr>
      <vt:lpstr>تركيز التاريخ على الفداء المقدم من قبل المسيح</vt:lpstr>
      <vt:lpstr>مركزية الصليب</vt:lpstr>
      <vt:lpstr>مركزية الصليب</vt:lpstr>
      <vt:lpstr>آراء حول موضوع العهد القديم الرئيسي</vt:lpstr>
      <vt:lpstr>The Glory of God</vt:lpstr>
      <vt:lpstr>مجد الله</vt:lpstr>
      <vt:lpstr>Glory and the Cross</vt:lpstr>
      <vt:lpstr>آراء حول موضوع العهد القديم الرئيسي</vt:lpstr>
      <vt:lpstr>The Elements Expanded </vt:lpstr>
      <vt:lpstr>آراء حول موضوع العهد القديم الرئيسي</vt:lpstr>
      <vt:lpstr>The Lord Reigns 1</vt:lpstr>
      <vt:lpstr>The Lord Reigns 2</vt:lpstr>
      <vt:lpstr>The Lord Reigns 3</vt:lpstr>
      <vt:lpstr>Animals</vt:lpstr>
      <vt:lpstr>Man</vt:lpstr>
      <vt:lpstr>المرأة</vt:lpstr>
      <vt:lpstr>Mandate</vt:lpstr>
      <vt:lpstr>موضوع شامل للجميع</vt:lpstr>
      <vt:lpstr>خط سير الملكوت و العهود</vt:lpstr>
      <vt:lpstr>نظرتي بشأن الموضوع الرئيسيِّ للعهد القديم</vt:lpstr>
      <vt:lpstr>نظرتي بشأن الموضوع الرئيسيِّ للعهد الجديد</vt:lpstr>
      <vt:lpstr>نظرتي بشأن الموضوع الرئيسيِّ للكتاب المقدَّس</vt:lpstr>
      <vt:lpstr>Black</vt:lpstr>
      <vt:lpstr>خلفيات العهد القديم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Rick Griffith</dc:creator>
  <cp:lastModifiedBy>Rick Griffith</cp:lastModifiedBy>
  <cp:revision>285</cp:revision>
  <cp:lastPrinted>2000-03-23T06:37:09Z</cp:lastPrinted>
  <dcterms:created xsi:type="dcterms:W3CDTF">2009-08-05T03:01:54Z</dcterms:created>
  <dcterms:modified xsi:type="dcterms:W3CDTF">2023-12-09T07:20:20Z</dcterms:modified>
</cp:coreProperties>
</file>